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66768" y="683740"/>
            <a:ext cx="3944121" cy="978123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270" y="2364260"/>
            <a:ext cx="9292281" cy="74140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nas  Mulheres em suas diferentes fases da Vida</a:t>
            </a:r>
            <a:endParaRPr lang="pt-BR" sz="3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66768" y="3808063"/>
            <a:ext cx="47923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Dra. Ana Marlene </a:t>
            </a:r>
            <a:r>
              <a:rPr lang="pt-BR" sz="2400" b="1" dirty="0" err="1" smtClean="0"/>
              <a:t>Gorz</a:t>
            </a:r>
            <a:r>
              <a:rPr lang="pt-BR" sz="2400" b="1" dirty="0" smtClean="0"/>
              <a:t> </a:t>
            </a:r>
            <a:r>
              <a:rPr lang="pt-BR" sz="2400" b="1" dirty="0" smtClean="0"/>
              <a:t>Reinhard</a:t>
            </a:r>
          </a:p>
          <a:p>
            <a:pPr algn="ctr"/>
            <a:r>
              <a:rPr lang="pt-BR" b="1" dirty="0" smtClean="0"/>
              <a:t>Neurologista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23166" y="4979097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Fraiburgo</a:t>
            </a:r>
          </a:p>
          <a:p>
            <a:pPr algn="ctr"/>
            <a:r>
              <a:rPr lang="pt-BR" b="1" dirty="0" smtClean="0"/>
              <a:t>Outubro de 2017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77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571" y="296562"/>
            <a:ext cx="4273607" cy="576649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Mulheres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3211" y="1353281"/>
            <a:ext cx="8606737" cy="4050741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 na gravidez</a:t>
            </a:r>
          </a:p>
          <a:p>
            <a:pPr lvl="1">
              <a:spcBef>
                <a:spcPts val="2400"/>
              </a:spcBef>
            </a:pPr>
            <a:r>
              <a:rPr lang="pt-BR" sz="2400" b="1" dirty="0" smtClean="0"/>
              <a:t>Atinge 20% das mulheres</a:t>
            </a:r>
          </a:p>
          <a:p>
            <a:pPr lvl="1">
              <a:lnSpc>
                <a:spcPct val="150000"/>
              </a:lnSpc>
              <a:spcBef>
                <a:spcPts val="2400"/>
              </a:spcBef>
            </a:pPr>
            <a:r>
              <a:rPr lang="pt-BR" sz="2400" b="1" dirty="0" smtClean="0"/>
              <a:t>Quadros prévios de depressão, gravidez indesejada, adolescentes, conflitos familiares e com parceiro.</a:t>
            </a:r>
          </a:p>
          <a:p>
            <a:pPr lvl="1">
              <a:spcBef>
                <a:spcPts val="2400"/>
              </a:spcBef>
            </a:pPr>
            <a:r>
              <a:rPr lang="pt-BR" sz="2400" b="1" dirty="0" smtClean="0"/>
              <a:t>Tratamento: psicoterapia, medicamentos</a:t>
            </a:r>
          </a:p>
          <a:p>
            <a:pPr lvl="1">
              <a:spcBef>
                <a:spcPts val="2400"/>
              </a:spcBef>
            </a:pPr>
            <a:r>
              <a:rPr lang="pt-BR" sz="2400" b="1" dirty="0" smtClean="0"/>
              <a:t>Pós-parto: oxitocina (contato físico)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11132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0102" y="296562"/>
            <a:ext cx="4776115" cy="74964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Depressão nas mulheres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91950" y="1375719"/>
            <a:ext cx="4726688" cy="3907762"/>
          </a:xfrm>
        </p:spPr>
        <p:txBody>
          <a:bodyPr/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“Baby Blues”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50% das mulheres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Sintomas depressivos leves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Primigestas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Duração-15-20 dias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815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1334" y="296562"/>
            <a:ext cx="4339509" cy="6096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Depressão nas Mulheres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3212" y="1276865"/>
            <a:ext cx="8608540" cy="3841859"/>
          </a:xfrm>
        </p:spPr>
        <p:txBody>
          <a:bodyPr/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PÓS-PARTO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10-20%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Primigestas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Sintomas clássicos 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Tratamento medicamentoso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Eventual risco para o bebê em alguns casos (psicose)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09351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2653" y="214184"/>
            <a:ext cx="4001758" cy="74964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Mulheres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329" y="1161534"/>
            <a:ext cx="9770075" cy="3874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CLIMATÉRIO E MENOPAUSA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Climatério- início após os 40 anos, com sintomas físicos e psíquicos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Peri-menopausa com alterações hormonais significativas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Menopausa: 1 ano de amenorreia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Riscos maiores em casos com maior vulnerabilidade, antecedentes de transtornos mentais, alterações psicossociais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Indicações e riscos de reposição hormonal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020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8383" y="238898"/>
            <a:ext cx="5558709" cy="667264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Mulheres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853" y="1046205"/>
            <a:ext cx="10247871" cy="543697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spcBef>
                <a:spcPts val="1800"/>
              </a:spcBef>
              <a:buNone/>
            </a:pPr>
            <a:r>
              <a:rPr lang="pt-BR" sz="32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</a:t>
            </a:r>
            <a:r>
              <a:rPr lang="pt-BR" sz="32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esposa do Pastor</a:t>
            </a:r>
            <a:r>
              <a:rPr lang="pt-BR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“É </a:t>
            </a:r>
            <a:r>
              <a:rPr lang="pt-BR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 a para a Fé e ruim para ter </a:t>
            </a:r>
            <a:r>
              <a:rPr lang="pt-BR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Amizades”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3800" b="1" i="1" dirty="0" smtClean="0"/>
              <a:t>Em </a:t>
            </a:r>
            <a:r>
              <a:rPr lang="pt-BR" sz="3800" b="1" i="1" dirty="0" smtClean="0"/>
              <a:t>vários relatos:</a:t>
            </a:r>
          </a:p>
          <a:p>
            <a:pPr marL="400050" lvl="1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3800" b="1" dirty="0" smtClean="0"/>
              <a:t>Esposas </a:t>
            </a:r>
            <a:r>
              <a:rPr lang="pt-BR" sz="3800" b="1" dirty="0" smtClean="0"/>
              <a:t>de Pastores  mais jovens expressam maior frustração</a:t>
            </a:r>
            <a:r>
              <a:rPr lang="pt-BR" sz="3800" b="1" dirty="0" smtClean="0"/>
              <a:t>:</a:t>
            </a:r>
          </a:p>
          <a:p>
            <a:pPr lvl="1" indent="-342900">
              <a:lnSpc>
                <a:spcPct val="150000"/>
              </a:lnSpc>
              <a:spcBef>
                <a:spcPts val="1200"/>
              </a:spcBef>
            </a:pPr>
            <a:r>
              <a:rPr lang="pt-BR" sz="3800" b="1" dirty="0" smtClean="0"/>
              <a:t>Sentem-se </a:t>
            </a:r>
            <a:r>
              <a:rPr lang="pt-BR" sz="3800" b="1" dirty="0" smtClean="0"/>
              <a:t>observadas demais(aquários), </a:t>
            </a:r>
            <a:endParaRPr lang="pt-BR" sz="3800" b="1" dirty="0" smtClean="0"/>
          </a:p>
          <a:p>
            <a:pPr lvl="1" indent="-342900">
              <a:lnSpc>
                <a:spcPct val="150000"/>
              </a:lnSpc>
              <a:spcBef>
                <a:spcPts val="1200"/>
              </a:spcBef>
            </a:pPr>
            <a:r>
              <a:rPr lang="pt-BR" sz="3800" b="1" dirty="0"/>
              <a:t>t</a:t>
            </a:r>
            <a:r>
              <a:rPr lang="pt-BR" sz="3800" b="1" dirty="0" smtClean="0"/>
              <a:t>em dificuldades </a:t>
            </a:r>
            <a:r>
              <a:rPr lang="pt-BR" sz="3800" b="1" dirty="0" smtClean="0"/>
              <a:t>com amizades, finanças, muitas cobranças</a:t>
            </a:r>
            <a:r>
              <a:rPr lang="pt-BR" sz="3800" b="1" dirty="0" smtClean="0"/>
              <a:t>,</a:t>
            </a:r>
          </a:p>
          <a:p>
            <a:pPr lvl="1" indent="-342900">
              <a:lnSpc>
                <a:spcPct val="150000"/>
              </a:lnSpc>
              <a:spcBef>
                <a:spcPts val="1200"/>
              </a:spcBef>
            </a:pPr>
            <a:r>
              <a:rPr lang="pt-BR" sz="3800" b="1" dirty="0" smtClean="0"/>
              <a:t>dificuldades </a:t>
            </a:r>
            <a:r>
              <a:rPr lang="pt-BR" sz="3800" b="1" dirty="0" smtClean="0"/>
              <a:t>de confidências, muito </a:t>
            </a:r>
            <a:r>
              <a:rPr lang="pt-BR" sz="3800" b="1" dirty="0" smtClean="0"/>
              <a:t>trabalho, </a:t>
            </a:r>
            <a:r>
              <a:rPr lang="pt-BR" sz="3800" b="1" dirty="0" smtClean="0"/>
              <a:t>etc. </a:t>
            </a:r>
            <a:endParaRPr lang="pt-BR" sz="3800" b="1" dirty="0" smtClean="0"/>
          </a:p>
          <a:p>
            <a:pPr lvl="1" indent="-342900">
              <a:lnSpc>
                <a:spcPct val="150000"/>
              </a:lnSpc>
              <a:spcBef>
                <a:spcPts val="0"/>
              </a:spcBef>
            </a:pPr>
            <a:endParaRPr lang="pt-BR" sz="2800" b="1" dirty="0" smtClean="0"/>
          </a:p>
          <a:p>
            <a:pPr marL="400050" lvl="1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pt-BR" sz="3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“... Quando chega, as </a:t>
            </a:r>
            <a:r>
              <a:rPr lang="pt-BR" sz="3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conversas param</a:t>
            </a:r>
            <a:r>
              <a:rPr lang="pt-BR" sz="3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...”  </a:t>
            </a:r>
            <a:endParaRPr lang="pt-BR" sz="3800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853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8383" y="238898"/>
            <a:ext cx="5492806" cy="1145059"/>
          </a:xfrm>
        </p:spPr>
        <p:txBody>
          <a:bodyPr>
            <a:normAutofit fontScale="90000"/>
          </a:bodyPr>
          <a:lstStyle/>
          <a:p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Mulheres</a:t>
            </a:r>
            <a:b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...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sendo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esposa do Pastor.....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7211" y="1828800"/>
            <a:ext cx="5725298" cy="3380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estressantes:</a:t>
            </a:r>
          </a:p>
          <a:p>
            <a:pPr>
              <a:spcBef>
                <a:spcPts val="1800"/>
              </a:spcBef>
            </a:pPr>
            <a:r>
              <a:rPr lang="pt-BR" sz="2000" b="1" dirty="0" smtClean="0"/>
              <a:t>Vazio </a:t>
            </a:r>
            <a:r>
              <a:rPr lang="pt-BR" sz="2000" b="1" dirty="0" smtClean="0"/>
              <a:t>da solidão</a:t>
            </a:r>
          </a:p>
          <a:p>
            <a:pPr>
              <a:spcBef>
                <a:spcPts val="1800"/>
              </a:spcBef>
            </a:pPr>
            <a:r>
              <a:rPr lang="pt-BR" sz="2000" b="1" dirty="0" smtClean="0"/>
              <a:t>Competição </a:t>
            </a:r>
            <a:r>
              <a:rPr lang="pt-BR" sz="2000" b="1" dirty="0" smtClean="0"/>
              <a:t>com a Igreja</a:t>
            </a:r>
          </a:p>
          <a:p>
            <a:pPr>
              <a:spcBef>
                <a:spcPts val="1800"/>
              </a:spcBef>
            </a:pPr>
            <a:r>
              <a:rPr lang="pt-BR" sz="2000" b="1" dirty="0" smtClean="0"/>
              <a:t> </a:t>
            </a:r>
            <a:r>
              <a:rPr lang="pt-BR" sz="2000" b="1" dirty="0" smtClean="0"/>
              <a:t>Vulnerabilidade</a:t>
            </a:r>
            <a:endParaRPr lang="pt-BR" sz="2000" b="1" dirty="0" smtClean="0"/>
          </a:p>
          <a:p>
            <a:pPr>
              <a:spcBef>
                <a:spcPts val="1800"/>
              </a:spcBef>
            </a:pPr>
            <a:r>
              <a:rPr lang="pt-BR" sz="2000" b="1" dirty="0" smtClean="0"/>
              <a:t> </a:t>
            </a:r>
            <a:r>
              <a:rPr lang="pt-BR" sz="2000" b="1" dirty="0" smtClean="0"/>
              <a:t>Expectativas </a:t>
            </a:r>
            <a:r>
              <a:rPr lang="pt-BR" sz="2000" b="1" dirty="0" smtClean="0"/>
              <a:t>irreais</a:t>
            </a:r>
          </a:p>
          <a:p>
            <a:pPr>
              <a:spcBef>
                <a:spcPts val="1800"/>
              </a:spcBef>
            </a:pPr>
            <a:r>
              <a:rPr lang="pt-BR" sz="2000" b="1" dirty="0" smtClean="0"/>
              <a:t> </a:t>
            </a:r>
            <a:r>
              <a:rPr lang="pt-BR" sz="2000" b="1" dirty="0" smtClean="0"/>
              <a:t>Os </a:t>
            </a:r>
            <a:r>
              <a:rPr lang="pt-BR" sz="2000" b="1" dirty="0" smtClean="0"/>
              <a:t>críticos da Igreja  -”a rádio corredor”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87247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497" y="197708"/>
            <a:ext cx="6376087" cy="11121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        </a:t>
            </a:r>
            <a:r>
              <a:rPr lang="pt-BR" sz="3100" b="1" dirty="0" smtClean="0"/>
              <a:t>Depressão nas Mulheres</a:t>
            </a:r>
            <a:br>
              <a:rPr lang="pt-BR" sz="3100" b="1" dirty="0" smtClean="0"/>
            </a:br>
            <a:r>
              <a:rPr lang="pt-BR" sz="3100" b="1" dirty="0"/>
              <a:t> </a:t>
            </a:r>
            <a:r>
              <a:rPr lang="pt-BR" sz="3100" b="1" dirty="0" smtClean="0"/>
              <a:t>            </a:t>
            </a:r>
            <a:r>
              <a:rPr lang="pt-BR" sz="3100" b="1" dirty="0" smtClean="0"/>
              <a:t>...sendo esposa </a:t>
            </a:r>
            <a:r>
              <a:rPr lang="pt-BR" sz="3100" b="1" dirty="0" smtClean="0"/>
              <a:t>do Pastor...</a:t>
            </a:r>
            <a:endParaRPr lang="pt-BR" sz="31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281" y="1309816"/>
            <a:ext cx="10165492" cy="3834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enfrentar:</a:t>
            </a:r>
          </a:p>
          <a:p>
            <a:pPr>
              <a:spcBef>
                <a:spcPts val="1200"/>
              </a:spcBef>
            </a:pPr>
            <a:r>
              <a:rPr lang="pt-BR" dirty="0" smtClean="0"/>
              <a:t>  </a:t>
            </a:r>
            <a:r>
              <a:rPr lang="pt-BR" sz="2000" b="1" dirty="0" smtClean="0"/>
              <a:t>Abrir uma conta de perdão preventiva</a:t>
            </a:r>
          </a:p>
          <a:p>
            <a:pPr>
              <a:spcBef>
                <a:spcPts val="1200"/>
              </a:spcBef>
            </a:pPr>
            <a:r>
              <a:rPr lang="pt-BR" sz="2000" b="1" dirty="0" smtClean="0"/>
              <a:t>  Pregue para si mesma: o Amor de Deus</a:t>
            </a:r>
          </a:p>
          <a:p>
            <a:pPr>
              <a:spcBef>
                <a:spcPts val="1200"/>
              </a:spcBef>
            </a:pPr>
            <a:r>
              <a:rPr lang="pt-BR" sz="2000" b="1" dirty="0" smtClean="0"/>
              <a:t>  Participe de </a:t>
            </a:r>
            <a:r>
              <a:rPr lang="pt-BR" sz="2000" b="1" dirty="0" smtClean="0"/>
              <a:t>encontros </a:t>
            </a:r>
            <a:r>
              <a:rPr lang="pt-BR" sz="2000" b="1" dirty="0" smtClean="0"/>
              <a:t>de esposas de pastores, cultive amizades com elas!!</a:t>
            </a:r>
          </a:p>
          <a:p>
            <a:pPr>
              <a:spcBef>
                <a:spcPts val="1200"/>
              </a:spcBef>
            </a:pPr>
            <a:r>
              <a:rPr lang="pt-BR" sz="2000" b="1" dirty="0" smtClean="0"/>
              <a:t>  Procure ajuda específica: conselheiro, médico</a:t>
            </a:r>
          </a:p>
          <a:p>
            <a:pPr>
              <a:spcBef>
                <a:spcPts val="1200"/>
              </a:spcBef>
            </a:pPr>
            <a:r>
              <a:rPr lang="pt-BR" sz="2000" b="1" dirty="0" smtClean="0"/>
              <a:t>  Lembre-se sempre do impacto que tem a esposa de pastor</a:t>
            </a:r>
          </a:p>
          <a:p>
            <a:pPr>
              <a:spcBef>
                <a:spcPts val="1200"/>
              </a:spcBef>
            </a:pPr>
            <a:endParaRPr lang="pt-BR" sz="2000" b="1" dirty="0" smtClean="0"/>
          </a:p>
          <a:p>
            <a:pPr marL="0" indent="0">
              <a:buNone/>
            </a:pPr>
            <a:r>
              <a:rPr lang="pt-BR" sz="2400" b="1" dirty="0" smtClean="0"/>
              <a:t>A</a:t>
            </a:r>
            <a:r>
              <a:rPr lang="pt-BR" sz="2400" b="1" dirty="0" smtClean="0"/>
              <a:t>gora para </a:t>
            </a:r>
            <a:r>
              <a:rPr lang="pt-BR" sz="2400" b="1" dirty="0" smtClean="0"/>
              <a:t>os maridos </a:t>
            </a:r>
            <a:r>
              <a:rPr lang="pt-BR" sz="2400" b="1" dirty="0" smtClean="0"/>
              <a:t>Pastores: </a:t>
            </a:r>
            <a:r>
              <a:rPr lang="pt-BR" sz="2400" b="1" dirty="0" smtClean="0"/>
              <a:t>uma palavra de atenção </a:t>
            </a:r>
            <a:r>
              <a:rPr lang="pt-BR" sz="2400" b="1" dirty="0"/>
              <a:t>à</a:t>
            </a:r>
            <a:r>
              <a:rPr lang="pt-BR" sz="2400" b="1" dirty="0" smtClean="0"/>
              <a:t> situação!!!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044909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m para pergunt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-398" b="10822"/>
          <a:stretch/>
        </p:blipFill>
        <p:spPr>
          <a:xfrm>
            <a:off x="1655805" y="947351"/>
            <a:ext cx="6944899" cy="388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6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707" y="148281"/>
            <a:ext cx="5163293" cy="66726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Mulheres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6375" y="815546"/>
            <a:ext cx="9003956" cy="4830401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t-BR" sz="2400" b="1" dirty="0" smtClean="0"/>
              <a:t>Para cada 2 a 4 mulheres: 1 homem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12 %dos homens e 21 % das mulheres apresentarão depressão na vida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No transtorno bipolar  M=H, mas os episódios depressivos são mais frequentes nas mulheres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Outros transtornos mentais mais frequentes nas mulheres: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Ansiedade </a:t>
            </a:r>
            <a:r>
              <a:rPr lang="pt-BR" sz="2400" b="1" dirty="0" smtClean="0"/>
              <a:t>(pânico, estresse pós-traumático)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Transtornos </a:t>
            </a:r>
            <a:r>
              <a:rPr lang="pt-BR" sz="2400" b="1" dirty="0" smtClean="0"/>
              <a:t>alimentares (anorexia, bulimia)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Transtornos </a:t>
            </a:r>
            <a:r>
              <a:rPr lang="pt-BR" sz="2400" b="1" dirty="0" smtClean="0"/>
              <a:t>de personalidade </a:t>
            </a:r>
            <a:r>
              <a:rPr lang="pt-BR" sz="2400" b="1" dirty="0" err="1" smtClean="0"/>
              <a:t>borderline</a:t>
            </a:r>
            <a:endParaRPr lang="pt-BR" sz="2400" b="1" dirty="0" smtClean="0"/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Compulsão </a:t>
            </a:r>
            <a:r>
              <a:rPr lang="pt-BR" sz="2400" b="1" dirty="0" smtClean="0"/>
              <a:t>por compras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8305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0804" y="205946"/>
            <a:ext cx="5509282" cy="69197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Mulheres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227" y="1120346"/>
            <a:ext cx="9374659" cy="3932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Comorbidades</a:t>
            </a: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 acompanham as depressões nas mulheres:</a:t>
            </a:r>
          </a:p>
          <a:p>
            <a:pPr lvl="1"/>
            <a:r>
              <a:rPr lang="pt-BR" sz="2400" b="1" dirty="0" smtClean="0"/>
              <a:t>Transtornos alimentares </a:t>
            </a:r>
            <a:r>
              <a:rPr lang="pt-BR" sz="2400" b="1" dirty="0" smtClean="0"/>
              <a:t>(diminuem </a:t>
            </a:r>
            <a:r>
              <a:rPr lang="pt-BR" sz="2400" b="1" dirty="0" smtClean="0"/>
              <a:t>mais a </a:t>
            </a:r>
            <a:r>
              <a:rPr lang="pt-BR" sz="2400" b="1" dirty="0" err="1" smtClean="0"/>
              <a:t>auto-estima</a:t>
            </a:r>
            <a:r>
              <a:rPr lang="pt-BR" sz="2400" b="1" dirty="0" smtClean="0"/>
              <a:t>)</a:t>
            </a:r>
          </a:p>
          <a:p>
            <a:pPr lvl="1"/>
            <a:r>
              <a:rPr lang="pt-BR" sz="2400" b="1" dirty="0" smtClean="0"/>
              <a:t>Transtornos ansiosos (fobia e pânico)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4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Homens: tendem mais ao abuso de álcool e outras drogas, compulsões (jogos, sexo, negócios e compras desastrosas)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35058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1247" y="131805"/>
            <a:ext cx="5155055" cy="667265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Depressão nas Mulheres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1135" y="980303"/>
            <a:ext cx="5947719" cy="4464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</a:t>
            </a: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</a:t>
            </a: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reprodutivo</a:t>
            </a:r>
          </a:p>
          <a:p>
            <a:r>
              <a:rPr lang="pt-BR" sz="2400" b="1" dirty="0" smtClean="0"/>
              <a:t>níveis hormonais sexuais:</a:t>
            </a:r>
          </a:p>
          <a:p>
            <a:pPr lvl="3"/>
            <a:r>
              <a:rPr lang="pt-BR" sz="2400" b="1" dirty="0" smtClean="0"/>
              <a:t>estrogênio</a:t>
            </a:r>
          </a:p>
          <a:p>
            <a:pPr lvl="3"/>
            <a:r>
              <a:rPr lang="pt-BR" sz="2400" b="1" dirty="0" smtClean="0"/>
              <a:t>progesterona</a:t>
            </a:r>
          </a:p>
          <a:p>
            <a:pPr lvl="3"/>
            <a:r>
              <a:rPr lang="pt-BR" sz="2400" b="1" dirty="0" smtClean="0"/>
              <a:t>oxitocina</a:t>
            </a:r>
          </a:p>
          <a:p>
            <a:r>
              <a:rPr lang="pt-BR" sz="2400" b="1" dirty="0" smtClean="0"/>
              <a:t>níveis de neurotransmissores: </a:t>
            </a:r>
          </a:p>
          <a:p>
            <a:pPr lvl="3"/>
            <a:r>
              <a:rPr lang="pt-BR" sz="2400" b="1" dirty="0" smtClean="0"/>
              <a:t>serotonina</a:t>
            </a:r>
          </a:p>
          <a:p>
            <a:pPr lvl="3"/>
            <a:r>
              <a:rPr lang="pt-BR" sz="2400" b="1" dirty="0" smtClean="0"/>
              <a:t>noradrenalina</a:t>
            </a:r>
          </a:p>
          <a:p>
            <a:pPr lvl="3"/>
            <a:r>
              <a:rPr lang="pt-BR" sz="2400" b="1" dirty="0" smtClean="0"/>
              <a:t>dopamina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6308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21463" y="115331"/>
            <a:ext cx="5575185" cy="61783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Mulheres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855" y="832023"/>
            <a:ext cx="10256108" cy="5214552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TRANSTORNOS MENTAIS NAS MULHERES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pt-BR" sz="2000" b="1" dirty="0" smtClean="0"/>
              <a:t>TPM x TDPM (tensão pré-menstrual x síndrome </a:t>
            </a:r>
            <a:r>
              <a:rPr lang="pt-BR" sz="2000" b="1" dirty="0" err="1" smtClean="0"/>
              <a:t>disfórico</a:t>
            </a:r>
            <a:r>
              <a:rPr lang="pt-BR" sz="2000" b="1" dirty="0" smtClean="0"/>
              <a:t> pré-menstrual)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pt-BR" sz="2000" b="1" dirty="0" smtClean="0"/>
              <a:t>Na gestação- Depressão 12%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pt-BR" sz="2000" b="1" dirty="0" smtClean="0"/>
              <a:t>Puerpério:</a:t>
            </a:r>
          </a:p>
          <a:p>
            <a:pPr lvl="2">
              <a:spcBef>
                <a:spcPts val="1800"/>
              </a:spcBef>
            </a:pPr>
            <a:r>
              <a:rPr lang="pt-BR" sz="2000" b="1" dirty="0" smtClean="0"/>
              <a:t>”blue baby”</a:t>
            </a:r>
          </a:p>
          <a:p>
            <a:pPr lvl="2">
              <a:spcBef>
                <a:spcPts val="1800"/>
              </a:spcBef>
            </a:pPr>
            <a:r>
              <a:rPr lang="pt-BR" sz="2000" b="1" dirty="0" smtClean="0"/>
              <a:t>depressão pós-parto 15%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pt-BR" sz="2000" b="1" dirty="0" smtClean="0"/>
              <a:t>Na infertilidade x abortos espontâneos e provocados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pt-BR" sz="2000" b="1" dirty="0" smtClean="0"/>
              <a:t>Climatério e Menopausa</a:t>
            </a:r>
          </a:p>
          <a:p>
            <a:pPr marL="800100" lvl="1" indent="-342900">
              <a:spcBef>
                <a:spcPts val="1800"/>
              </a:spcBef>
              <a:buFont typeface="+mj-lt"/>
              <a:buAutoNum type="arabicPeriod"/>
            </a:pPr>
            <a:r>
              <a:rPr lang="pt-BR" sz="2000" b="1" dirty="0" smtClean="0"/>
              <a:t>Riscos altos de transtornos pós-traumáticos : violência, abusos, estupros, etc.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9235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5762" y="230660"/>
            <a:ext cx="4182990" cy="766119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Depressão nas Mulheres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941" y="1416908"/>
            <a:ext cx="8987480" cy="373997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TPM </a:t>
            </a:r>
            <a:r>
              <a:rPr lang="pt-BR" sz="2400" b="1" dirty="0" smtClean="0"/>
              <a:t>... Não é licença para ficar frenética, doida...</a:t>
            </a:r>
          </a:p>
          <a:p>
            <a:pPr>
              <a:spcBef>
                <a:spcPts val="2400"/>
              </a:spcBef>
            </a:pPr>
            <a:r>
              <a:rPr lang="pt-BR" sz="2400" b="1" dirty="0" smtClean="0"/>
              <a:t>Homens tem níveis hormonais estáveis que diminuem lentamente após </a:t>
            </a:r>
            <a:r>
              <a:rPr lang="pt-BR" sz="2400" b="1" dirty="0" smtClean="0"/>
              <a:t>os 25-30 </a:t>
            </a:r>
            <a:r>
              <a:rPr lang="pt-BR" sz="2400" b="1" dirty="0" smtClean="0"/>
              <a:t>anos...</a:t>
            </a:r>
          </a:p>
          <a:p>
            <a:pPr>
              <a:spcBef>
                <a:spcPts val="2400"/>
              </a:spcBef>
            </a:pPr>
            <a:r>
              <a:rPr lang="pt-BR" sz="2400" b="1" dirty="0" smtClean="0"/>
              <a:t>Mulheres dizem :”os homens são todos iguais....”</a:t>
            </a:r>
          </a:p>
          <a:p>
            <a:pPr>
              <a:spcBef>
                <a:spcPts val="2400"/>
              </a:spcBef>
            </a:pPr>
            <a:r>
              <a:rPr lang="pt-BR" sz="2400" b="1" dirty="0" smtClean="0"/>
              <a:t>Mulheres </a:t>
            </a:r>
            <a:r>
              <a:rPr lang="pt-BR" sz="2400" b="1" dirty="0" smtClean="0"/>
              <a:t>tem </a:t>
            </a:r>
            <a:r>
              <a:rPr lang="pt-BR" sz="2400" b="1" dirty="0" smtClean="0"/>
              <a:t>níveis hormonais diferentes todos os dias...</a:t>
            </a:r>
          </a:p>
          <a:p>
            <a:pPr>
              <a:spcBef>
                <a:spcPts val="2400"/>
              </a:spcBef>
            </a:pPr>
            <a:r>
              <a:rPr lang="pt-BR" sz="2400" b="1" dirty="0" smtClean="0"/>
              <a:t>Homens dizem</a:t>
            </a:r>
            <a:r>
              <a:rPr lang="pt-BR" sz="2400" b="1" dirty="0" smtClean="0"/>
              <a:t>:....”não </a:t>
            </a:r>
            <a:r>
              <a:rPr lang="pt-BR" sz="2400" b="1" dirty="0" smtClean="0"/>
              <a:t>dá para entender as mulheres...”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42718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6869" y="0"/>
            <a:ext cx="3977044" cy="543697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Depressão nas Mulheres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083" y="749643"/>
            <a:ext cx="9234616" cy="529693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TPM </a:t>
            </a:r>
            <a:r>
              <a:rPr lang="pt-BR" b="1" dirty="0" smtClean="0"/>
              <a:t>- </a:t>
            </a:r>
            <a:r>
              <a:rPr lang="pt-BR" b="1" dirty="0" smtClean="0"/>
              <a:t>2 a 15%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Sintomas físicos: E/P-.dor nas mamas , inchaço, aumento de peso,                      vontade de comer doces, dor de cabeça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Sintomas psíquicos (serotonina): irritabilidade, depressão, </a:t>
            </a:r>
            <a:r>
              <a:rPr lang="pt-BR" sz="2400" b="1" dirty="0" smtClean="0"/>
              <a:t>    choro </a:t>
            </a:r>
            <a:r>
              <a:rPr lang="pt-BR" sz="2400" b="1" dirty="0" smtClean="0"/>
              <a:t>fácil, agressividade</a:t>
            </a:r>
          </a:p>
          <a:p>
            <a:pPr>
              <a:spcBef>
                <a:spcPts val="1800"/>
              </a:spcBef>
            </a:pPr>
            <a:r>
              <a:rPr lang="pt-BR" sz="2400" b="1" dirty="0"/>
              <a:t>DESAPARECEM  com a menstruação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Fatores hereditários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Fatores externos (fases difíceis na vida)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Fatores endógenos (sensibilidade maior)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Época mais frequente: dos 30 aos 40 anos de idade</a:t>
            </a:r>
          </a:p>
          <a:p>
            <a:pPr>
              <a:spcBef>
                <a:spcPts val="1800"/>
              </a:spcBef>
            </a:pPr>
            <a:r>
              <a:rPr lang="pt-BR" sz="2400" b="1" dirty="0" smtClean="0"/>
              <a:t>Adolescentes tem mais cólicas e dor de cabeça</a:t>
            </a: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554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6880" y="288324"/>
            <a:ext cx="4166515" cy="48603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Depressão nas Mulheres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0746" y="906162"/>
            <a:ext cx="8664402" cy="47644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TPM- o que fazer:</a:t>
            </a:r>
          </a:p>
          <a:p>
            <a:pPr lvl="1">
              <a:spcBef>
                <a:spcPts val="1200"/>
              </a:spcBef>
            </a:pPr>
            <a:r>
              <a:rPr lang="pt-BR" sz="2400" b="1" dirty="0" smtClean="0"/>
              <a:t>Calendário</a:t>
            </a:r>
          </a:p>
          <a:p>
            <a:pPr lvl="1">
              <a:spcBef>
                <a:spcPts val="1200"/>
              </a:spcBef>
            </a:pPr>
            <a:r>
              <a:rPr lang="pt-BR" sz="2400" b="1" dirty="0" smtClean="0"/>
              <a:t>Autoconhecimento</a:t>
            </a:r>
          </a:p>
          <a:p>
            <a:pPr lvl="1">
              <a:spcBef>
                <a:spcPts val="1200"/>
              </a:spcBef>
            </a:pPr>
            <a:r>
              <a:rPr lang="pt-BR" sz="2400" b="1" dirty="0" smtClean="0"/>
              <a:t>Aprender a lidar </a:t>
            </a:r>
            <a:r>
              <a:rPr lang="pt-BR" sz="2400" b="1" dirty="0" smtClean="0"/>
              <a:t>com ela (não usar como </a:t>
            </a:r>
            <a:r>
              <a:rPr lang="pt-BR" sz="2400" b="1" dirty="0" smtClean="0"/>
              <a:t>desculpa)</a:t>
            </a:r>
          </a:p>
          <a:p>
            <a:pPr lvl="1">
              <a:spcBef>
                <a:spcPts val="1200"/>
              </a:spcBef>
            </a:pPr>
            <a:r>
              <a:rPr lang="pt-BR" sz="2400" b="1" dirty="0" smtClean="0"/>
              <a:t>Exercício físico</a:t>
            </a:r>
          </a:p>
          <a:p>
            <a:pPr lvl="1">
              <a:spcBef>
                <a:spcPts val="1200"/>
              </a:spcBef>
            </a:pPr>
            <a:r>
              <a:rPr lang="pt-BR" sz="2400" b="1" dirty="0" smtClean="0"/>
              <a:t>Agenda</a:t>
            </a:r>
          </a:p>
          <a:p>
            <a:pPr lvl="1">
              <a:spcBef>
                <a:spcPts val="1200"/>
              </a:spcBef>
            </a:pPr>
            <a:r>
              <a:rPr lang="pt-BR" sz="2400" b="1" dirty="0" smtClean="0"/>
              <a:t>Dieta:  </a:t>
            </a:r>
          </a:p>
          <a:p>
            <a:pPr lvl="2">
              <a:spcBef>
                <a:spcPts val="1200"/>
              </a:spcBef>
            </a:pPr>
            <a:r>
              <a:rPr lang="pt-BR" sz="2400" b="1" dirty="0" smtClean="0"/>
              <a:t>diminuir sal, café, doces, chocolate</a:t>
            </a:r>
          </a:p>
          <a:p>
            <a:pPr lvl="2">
              <a:spcBef>
                <a:spcPts val="1200"/>
              </a:spcBef>
            </a:pPr>
            <a:r>
              <a:rPr lang="pt-BR" sz="2400" b="1" dirty="0" smtClean="0"/>
              <a:t>ingerir alimentos diuréticos: chuchu, morango,          melancia, salsa, agrião, etc.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195417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8426" y="156519"/>
            <a:ext cx="4265369" cy="56017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Depressão nas Mulheres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1849" y="1046205"/>
            <a:ext cx="9374659" cy="5011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TDPM (Transtorno </a:t>
            </a:r>
            <a:r>
              <a:rPr lang="pt-BR" sz="2400" b="1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Disfórico</a:t>
            </a:r>
            <a:r>
              <a:rPr lang="pt-BR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Pré-menstrual)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Doença depressiva cíclica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3-5 % em idade reprodutiva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Sintomas clássicos de depressão, ataques de irritabilidade, agressividade, dores, hipersensibilidade, insônia...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Afeta a rotina pessoal, social e profissional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Tratamento medicamentoso</a:t>
            </a:r>
          </a:p>
          <a:p>
            <a:pPr lvl="1">
              <a:spcBef>
                <a:spcPts val="1800"/>
              </a:spcBef>
            </a:pPr>
            <a:r>
              <a:rPr lang="pt-BR" sz="2400" b="1" dirty="0" smtClean="0"/>
              <a:t>Tratamento hormonal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328426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745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Facetado</vt:lpstr>
      <vt:lpstr>Depressão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Depressão nas Mulheres</vt:lpstr>
      <vt:lpstr>     Depressão nas Mulheres</vt:lpstr>
      <vt:lpstr>     Depressão nas Mulheres     ... sendo esposa do Pastor.....</vt:lpstr>
      <vt:lpstr>         Depressão nas Mulheres              ...sendo esposa do Pastor...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Depressão</dc:title>
  <dc:creator>Marlene</dc:creator>
  <cp:lastModifiedBy>Marlene</cp:lastModifiedBy>
  <cp:revision>25</cp:revision>
  <dcterms:created xsi:type="dcterms:W3CDTF">2017-09-19T00:24:53Z</dcterms:created>
  <dcterms:modified xsi:type="dcterms:W3CDTF">2017-10-06T22:25:55Z</dcterms:modified>
</cp:coreProperties>
</file>