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57" r:id="rId4"/>
    <p:sldId id="258" r:id="rId5"/>
    <p:sldId id="256" r:id="rId6"/>
    <p:sldId id="263" r:id="rId7"/>
    <p:sldId id="268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69" d="100"/>
          <a:sy n="69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7703B-A200-4BB4-90FD-8EE392A0BB93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BF118-F624-4F08-9B9E-C145D707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F118-F624-4F08-9B9E-C145D707DA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C1854-7326-4353-94A7-1593AB8AA6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F118-F624-4F08-9B9E-C145D707DA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F118-F624-4F08-9B9E-C145D707DA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F118-F624-4F08-9B9E-C145D707DA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F118-F624-4F08-9B9E-C145D707DA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F118-F624-4F08-9B9E-C145D707DAF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F118-F624-4F08-9B9E-C145D707DAF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C1854-7326-4353-94A7-1593AB8AA6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C1854-7326-4353-94A7-1593AB8AA6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58218-18E1-492B-B00C-F6F31B6BFE1F}" type="datetimeFigureOut">
              <a:rPr lang="en-US" smtClean="0"/>
              <a:pPr/>
              <a:t>10/20/11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4BE7A-BA8F-40D6-AB1B-F1AA78653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6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2.WMV"/><Relationship Id="rId2" Type="http://schemas.openxmlformats.org/officeDocument/2006/relationships/video" Target="../media/media2.WM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x.images-amazon.com/images/I/31Imi7sKN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964"/>
          <a:stretch>
            <a:fillRect/>
          </a:stretch>
        </p:blipFill>
        <p:spPr bwMode="auto">
          <a:xfrm>
            <a:off x="2514600" y="2133600"/>
            <a:ext cx="4267200" cy="25191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838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OPÇÕES DE VIDA NO CASAMENTO</a:t>
            </a:r>
            <a:endParaRPr lang="en-US" sz="3600" b="1" dirty="0"/>
          </a:p>
        </p:txBody>
      </p:sp>
      <p:pic>
        <p:nvPicPr>
          <p:cNvPr id="3" name="Picture 2" descr="Bob Terri Alexis apple pick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Cuidado</a:t>
            </a:r>
            <a:r>
              <a:rPr lang="en-US" dirty="0" smtClean="0"/>
              <a:t> com o </a:t>
            </a:r>
            <a:r>
              <a:rPr lang="en-US" dirty="0" err="1" smtClean="0"/>
              <a:t>Ciclo</a:t>
            </a:r>
            <a:r>
              <a:rPr lang="en-US" dirty="0" smtClean="0"/>
              <a:t> </a:t>
            </a:r>
            <a:r>
              <a:rPr lang="en-US" dirty="0" err="1" smtClean="0"/>
              <a:t>Louco</a:t>
            </a:r>
            <a:endParaRPr lang="en-US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197100" y="1600200"/>
            <a:ext cx="4813300" cy="4419600"/>
            <a:chOff x="3680" y="9515"/>
            <a:chExt cx="5180" cy="4400"/>
          </a:xfrm>
        </p:grpSpPr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>
              <a:off x="4300" y="10135"/>
              <a:ext cx="3800" cy="3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5560" y="9515"/>
              <a:ext cx="1280" cy="10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7580" y="11295"/>
              <a:ext cx="1280" cy="10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3680" y="11175"/>
              <a:ext cx="1280" cy="10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5560" y="12855"/>
              <a:ext cx="1280" cy="10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rot="10502281">
              <a:off x="5320" y="10715"/>
              <a:ext cx="720" cy="1920"/>
            </a:xfrm>
            <a:prstGeom prst="curvedLef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86200" y="1683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amor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5105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respeito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3505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Ela</a:t>
            </a:r>
            <a:r>
              <a:rPr lang="en-US" sz="2400" dirty="0" smtClean="0"/>
              <a:t>  </a:t>
            </a:r>
            <a:r>
              <a:rPr lang="en-US" sz="2400" dirty="0" err="1" smtClean="0"/>
              <a:t>reage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429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ele</a:t>
            </a:r>
            <a:r>
              <a:rPr lang="en-US" sz="2400" dirty="0" smtClean="0"/>
              <a:t> </a:t>
            </a:r>
            <a:r>
              <a:rPr lang="en-US" sz="2400" dirty="0" err="1" smtClean="0"/>
              <a:t>reage</a:t>
            </a:r>
            <a:endParaRPr lang="en-US" sz="2400" dirty="0"/>
          </a:p>
        </p:txBody>
      </p:sp>
      <p:grpSp>
        <p:nvGrpSpPr>
          <p:cNvPr id="15" name="Group 189"/>
          <p:cNvGrpSpPr>
            <a:grpSpLocks/>
          </p:cNvGrpSpPr>
          <p:nvPr/>
        </p:nvGrpSpPr>
        <p:grpSpPr bwMode="auto">
          <a:xfrm rot="6555460">
            <a:off x="1498632" y="960269"/>
            <a:ext cx="6140650" cy="5771330"/>
            <a:chOff x="1391" y="432"/>
            <a:chExt cx="3361" cy="3312"/>
          </a:xfrm>
        </p:grpSpPr>
        <p:sp>
          <p:nvSpPr>
            <p:cNvPr id="16" name="AutoShape 190"/>
            <p:cNvSpPr>
              <a:spLocks noChangeArrowheads="1"/>
            </p:cNvSpPr>
            <p:nvPr/>
          </p:nvSpPr>
          <p:spPr bwMode="auto">
            <a:xfrm>
              <a:off x="1440" y="528"/>
              <a:ext cx="3216" cy="3216"/>
            </a:xfrm>
            <a:custGeom>
              <a:avLst/>
              <a:gdLst>
                <a:gd name="T0" fmla="*/ 1608 w 21600"/>
                <a:gd name="T1" fmla="*/ 0 h 21600"/>
                <a:gd name="T2" fmla="*/ 122 w 21600"/>
                <a:gd name="T3" fmla="*/ 1608 h 21600"/>
                <a:gd name="T4" fmla="*/ 1608 w 21600"/>
                <a:gd name="T5" fmla="*/ 244 h 21600"/>
                <a:gd name="T6" fmla="*/ 3094 w 21600"/>
                <a:gd name="T7" fmla="*/ 160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41" y="10800"/>
                  </a:moveTo>
                  <a:cubicBezTo>
                    <a:pt x="1641" y="5741"/>
                    <a:pt x="5741" y="1641"/>
                    <a:pt x="10800" y="1641"/>
                  </a:cubicBezTo>
                  <a:cubicBezTo>
                    <a:pt x="15858" y="1640"/>
                    <a:pt x="19958" y="5741"/>
                    <a:pt x="1995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635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91"/>
            <p:cNvSpPr>
              <a:spLocks noChangeArrowheads="1"/>
            </p:cNvSpPr>
            <p:nvPr/>
          </p:nvSpPr>
          <p:spPr bwMode="auto">
            <a:xfrm rot="10800000">
              <a:off x="1439" y="432"/>
              <a:ext cx="3216" cy="3216"/>
            </a:xfrm>
            <a:custGeom>
              <a:avLst/>
              <a:gdLst>
                <a:gd name="T0" fmla="*/ 1608 w 21600"/>
                <a:gd name="T1" fmla="*/ 0 h 21600"/>
                <a:gd name="T2" fmla="*/ 122 w 21600"/>
                <a:gd name="T3" fmla="*/ 1608 h 21600"/>
                <a:gd name="T4" fmla="*/ 1608 w 21600"/>
                <a:gd name="T5" fmla="*/ 244 h 21600"/>
                <a:gd name="T6" fmla="*/ 3094 w 21600"/>
                <a:gd name="T7" fmla="*/ 160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41" y="10800"/>
                  </a:moveTo>
                  <a:cubicBezTo>
                    <a:pt x="1641" y="5741"/>
                    <a:pt x="5741" y="1641"/>
                    <a:pt x="10800" y="1641"/>
                  </a:cubicBezTo>
                  <a:cubicBezTo>
                    <a:pt x="15858" y="1640"/>
                    <a:pt x="19958" y="5741"/>
                    <a:pt x="1995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/>
            </a:solidFill>
            <a:ln w="635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92"/>
            <p:cNvSpPr>
              <a:spLocks noChangeArrowheads="1"/>
            </p:cNvSpPr>
            <p:nvPr/>
          </p:nvSpPr>
          <p:spPr bwMode="auto">
            <a:xfrm rot="10800000">
              <a:off x="1391" y="1920"/>
              <a:ext cx="384" cy="384"/>
            </a:xfrm>
            <a:prstGeom prst="downArrow">
              <a:avLst>
                <a:gd name="adj1" fmla="val 25009"/>
                <a:gd name="adj2" fmla="val 27606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" name="AutoShape 193"/>
            <p:cNvSpPr>
              <a:spLocks noChangeArrowheads="1"/>
            </p:cNvSpPr>
            <p:nvPr/>
          </p:nvSpPr>
          <p:spPr bwMode="auto">
            <a:xfrm>
              <a:off x="4368" y="1776"/>
              <a:ext cx="384" cy="384"/>
            </a:xfrm>
            <a:prstGeom prst="downArrow">
              <a:avLst>
                <a:gd name="adj1" fmla="val 19269"/>
                <a:gd name="adj2" fmla="val 30208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286000" y="3276600"/>
            <a:ext cx="1098756" cy="10840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38993 -0.0011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1F497D"/>
                </a:solidFill>
              </a:rPr>
              <a:t>1.  </a:t>
            </a:r>
            <a:r>
              <a:rPr lang="en-US" sz="3600" b="1" i="1" dirty="0" err="1">
                <a:solidFill>
                  <a:srgbClr val="1F497D"/>
                </a:solidFill>
              </a:rPr>
              <a:t>Escolha</a:t>
            </a:r>
            <a:r>
              <a:rPr lang="en-US" sz="3600" b="1" i="1" dirty="0">
                <a:solidFill>
                  <a:srgbClr val="1F497D"/>
                </a:solidFill>
              </a:rPr>
              <a:t> o </a:t>
            </a:r>
            <a:r>
              <a:rPr lang="en-US" sz="3600" b="1" i="1" dirty="0" err="1">
                <a:solidFill>
                  <a:srgbClr val="1F497D"/>
                </a:solidFill>
              </a:rPr>
              <a:t>modelo</a:t>
            </a:r>
            <a:r>
              <a:rPr lang="en-US" sz="3600" b="1" i="1" dirty="0">
                <a:solidFill>
                  <a:srgbClr val="1F497D"/>
                </a:solidFill>
              </a:rPr>
              <a:t> de Deus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1F497D"/>
                </a:solidFill>
              </a:rPr>
              <a:t>2</a:t>
            </a:r>
            <a:r>
              <a:rPr lang="en-US" sz="3600" b="1" i="1" dirty="0" smtClean="0">
                <a:solidFill>
                  <a:srgbClr val="1F497D"/>
                </a:solidFill>
              </a:rPr>
              <a:t>. 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Escolha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intimidade</a:t>
            </a:r>
            <a:r>
              <a:rPr lang="en-US" sz="3600" b="1" i="1" dirty="0" smtClean="0">
                <a:solidFill>
                  <a:srgbClr val="1F497D"/>
                </a:solidFill>
              </a:rPr>
              <a:t> com Deus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1F497D"/>
                </a:solidFill>
              </a:rPr>
              <a:t>3. 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Escolha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intimidade</a:t>
            </a:r>
            <a:r>
              <a:rPr lang="en-US" sz="3600" b="1" i="1" dirty="0" smtClean="0">
                <a:solidFill>
                  <a:srgbClr val="1F497D"/>
                </a:solidFill>
              </a:rPr>
              <a:t> com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seu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esposo</a:t>
            </a:r>
            <a:r>
              <a:rPr lang="en-US" sz="3600" b="1" i="1" dirty="0" smtClean="0">
                <a:solidFill>
                  <a:srgbClr val="1F497D"/>
                </a:solidFill>
              </a:rPr>
              <a:t>(a)</a:t>
            </a:r>
          </a:p>
          <a:p>
            <a:pPr marL="742950" indent="-742950" algn="ctr">
              <a:buAutoNum type="arabicPeriod" startAt="4"/>
            </a:pPr>
            <a:r>
              <a:rPr lang="en-US" sz="3600" b="1" i="1" dirty="0" err="1" smtClean="0">
                <a:solidFill>
                  <a:srgbClr val="1F497D"/>
                </a:solidFill>
              </a:rPr>
              <a:t>Escolha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lidar</a:t>
            </a:r>
            <a:r>
              <a:rPr lang="en-US" sz="3600" b="1" i="1" dirty="0" smtClean="0">
                <a:solidFill>
                  <a:srgbClr val="1F497D"/>
                </a:solidFill>
              </a:rPr>
              <a:t> com a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raiva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352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2"/>
                </a:solidFill>
              </a:rPr>
              <a:t>5.  </a:t>
            </a:r>
            <a:r>
              <a:rPr lang="en-US" sz="3600" b="1" i="1" dirty="0" err="1" smtClean="0">
                <a:solidFill>
                  <a:schemeClr val="tx2"/>
                </a:solidFill>
              </a:rPr>
              <a:t>Escolha</a:t>
            </a:r>
            <a:r>
              <a:rPr lang="en-US" sz="3600" b="1" i="1" dirty="0" smtClean="0">
                <a:solidFill>
                  <a:schemeClr val="tx2"/>
                </a:solidFill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</a:rPr>
              <a:t>perdoar</a:t>
            </a:r>
            <a:endParaRPr lang="en-US" sz="3600" b="1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962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1F497D"/>
                </a:solidFill>
              </a:rPr>
              <a:t>6. 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Escolha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ministrar</a:t>
            </a:r>
            <a:r>
              <a:rPr lang="en-US" sz="3600" b="1" i="1" dirty="0" smtClean="0">
                <a:solidFill>
                  <a:srgbClr val="1F497D"/>
                </a:solidFill>
              </a:rPr>
              <a:t> as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necessidades</a:t>
            </a:r>
            <a:r>
              <a:rPr lang="en-US" sz="3600" b="1" i="1" dirty="0" smtClean="0">
                <a:solidFill>
                  <a:srgbClr val="1F497D"/>
                </a:solidFill>
              </a:rPr>
              <a:t> do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seu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esposo</a:t>
            </a:r>
            <a:r>
              <a:rPr lang="en-US" sz="3600" b="1" i="1" dirty="0" smtClean="0">
                <a:solidFill>
                  <a:srgbClr val="1F497D"/>
                </a:solidFill>
              </a:rPr>
              <a:t>(a)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uild="p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x.images-amazon.com/images/I/31Imi7sKN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964"/>
          <a:stretch>
            <a:fillRect/>
          </a:stretch>
        </p:blipFill>
        <p:spPr bwMode="auto">
          <a:xfrm>
            <a:off x="2286000" y="1371600"/>
            <a:ext cx="4267200" cy="25191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962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OPÇÕES DE VIDA NO CASAMENTO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953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2"/>
                </a:solidFill>
              </a:rPr>
              <a:t>1.  </a:t>
            </a:r>
            <a:r>
              <a:rPr lang="en-US" sz="3600" b="1" i="1" dirty="0" err="1" smtClean="0">
                <a:solidFill>
                  <a:schemeClr val="tx2"/>
                </a:solidFill>
              </a:rPr>
              <a:t>Escolha</a:t>
            </a:r>
            <a:r>
              <a:rPr lang="en-US" sz="3600" b="1" i="1" dirty="0" smtClean="0">
                <a:solidFill>
                  <a:schemeClr val="tx2"/>
                </a:solidFill>
              </a:rPr>
              <a:t> o </a:t>
            </a:r>
            <a:r>
              <a:rPr lang="en-US" sz="3600" b="1" i="1" dirty="0" err="1" smtClean="0">
                <a:solidFill>
                  <a:schemeClr val="tx2"/>
                </a:solidFill>
              </a:rPr>
              <a:t>modelo</a:t>
            </a:r>
            <a:r>
              <a:rPr lang="en-US" sz="3600" b="1" i="1" dirty="0" smtClean="0">
                <a:solidFill>
                  <a:schemeClr val="tx2"/>
                </a:solidFill>
              </a:rPr>
              <a:t> de Deus</a:t>
            </a:r>
            <a:endParaRPr lang="en-US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28600" y="762000"/>
            <a:ext cx="84582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Marital ideal portuguese.jpg"/>
          <p:cNvPicPr>
            <a:picLocks noChangeAspect="1"/>
          </p:cNvPicPr>
          <p:nvPr/>
        </p:nvPicPr>
        <p:blipFill>
          <a:blip r:embed="rId3" cstate="print"/>
          <a:srcRect l="41639" t="6647" r="37458" b="80347"/>
          <a:stretch>
            <a:fillRect/>
          </a:stretch>
        </p:blipFill>
        <p:spPr>
          <a:xfrm>
            <a:off x="3810000" y="990600"/>
            <a:ext cx="1524000" cy="685800"/>
          </a:xfrm>
          <a:prstGeom prst="rect">
            <a:avLst/>
          </a:prstGeom>
        </p:spPr>
      </p:pic>
      <p:pic>
        <p:nvPicPr>
          <p:cNvPr id="6" name="Picture 5" descr="Marital ideal portuguese.jpg"/>
          <p:cNvPicPr>
            <a:picLocks noChangeAspect="1"/>
          </p:cNvPicPr>
          <p:nvPr/>
        </p:nvPicPr>
        <p:blipFill>
          <a:blip r:embed="rId3" cstate="print"/>
          <a:srcRect l="4181" t="65029" r="58194" b="10405"/>
          <a:stretch>
            <a:fillRect/>
          </a:stretch>
        </p:blipFill>
        <p:spPr>
          <a:xfrm>
            <a:off x="533400" y="3962400"/>
            <a:ext cx="2743200" cy="1295400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228600" y="1676400"/>
            <a:ext cx="3733800" cy="2286000"/>
            <a:chOff x="0" y="1447800"/>
            <a:chExt cx="3733800" cy="2286000"/>
          </a:xfrm>
        </p:grpSpPr>
        <p:pic>
          <p:nvPicPr>
            <p:cNvPr id="21" name="Picture 20" descr="Marital ideal portuguese.jpg"/>
            <p:cNvPicPr>
              <a:picLocks noChangeAspect="1"/>
            </p:cNvPicPr>
            <p:nvPr/>
          </p:nvPicPr>
          <p:blipFill>
            <a:blip r:embed="rId3" cstate="print"/>
            <a:srcRect t="20231" r="48955" b="36416"/>
            <a:stretch>
              <a:fillRect/>
            </a:stretch>
          </p:blipFill>
          <p:spPr>
            <a:xfrm>
              <a:off x="0" y="1447800"/>
              <a:ext cx="3721608" cy="2286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67000" y="32766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105400" y="1676400"/>
            <a:ext cx="3581400" cy="2362200"/>
            <a:chOff x="5562600" y="1752600"/>
            <a:chExt cx="3581400" cy="2362200"/>
          </a:xfrm>
        </p:grpSpPr>
        <p:pic>
          <p:nvPicPr>
            <p:cNvPr id="9" name="Picture 8" descr="Marital ideal portuguese.jpg"/>
            <p:cNvPicPr>
              <a:picLocks noChangeAspect="1"/>
            </p:cNvPicPr>
            <p:nvPr/>
          </p:nvPicPr>
          <p:blipFill>
            <a:blip r:embed="rId3" cstate="print"/>
            <a:srcRect l="51923" t="20231" b="34971"/>
            <a:stretch>
              <a:fillRect/>
            </a:stretch>
          </p:blipFill>
          <p:spPr>
            <a:xfrm>
              <a:off x="5638800" y="1752600"/>
              <a:ext cx="3505200" cy="23622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62600" y="3505200"/>
              <a:ext cx="12192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3124200" y="3352800"/>
            <a:ext cx="2590800" cy="609600"/>
            <a:chOff x="3048000" y="6248400"/>
            <a:chExt cx="2590800" cy="609600"/>
          </a:xfrm>
        </p:grpSpPr>
        <p:pic>
          <p:nvPicPr>
            <p:cNvPr id="12" name="Picture 11" descr="Marital ideal portuguese.jpg"/>
            <p:cNvPicPr>
              <a:picLocks noChangeAspect="1"/>
            </p:cNvPicPr>
            <p:nvPr/>
          </p:nvPicPr>
          <p:blipFill>
            <a:blip r:embed="rId3" cstate="print"/>
            <a:srcRect l="34490" t="56358" r="32065" b="33526"/>
            <a:stretch>
              <a:fillRect/>
            </a:stretch>
          </p:blipFill>
          <p:spPr>
            <a:xfrm>
              <a:off x="3200400" y="6324600"/>
              <a:ext cx="2438400" cy="533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048000" y="62484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Marital ideal portuguese.jpg"/>
          <p:cNvPicPr>
            <a:picLocks noChangeAspect="1"/>
          </p:cNvPicPr>
          <p:nvPr/>
        </p:nvPicPr>
        <p:blipFill>
          <a:blip r:embed="rId3" cstate="print"/>
          <a:srcRect l="4181" t="65029" r="58194" b="10405"/>
          <a:stretch>
            <a:fillRect/>
          </a:stretch>
        </p:blipFill>
        <p:spPr>
          <a:xfrm>
            <a:off x="5791200" y="4038600"/>
            <a:ext cx="2743200" cy="1295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461194">
            <a:off x="4920273" y="214363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Dependência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842683">
            <a:off x="1893298" y="227400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Dependência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0800000">
            <a:off x="2819400" y="2743200"/>
            <a:ext cx="4038600" cy="990600"/>
          </a:xfrm>
          <a:prstGeom prst="bentArrow">
            <a:avLst>
              <a:gd name="adj1" fmla="val 11817"/>
              <a:gd name="adj2" fmla="val 18373"/>
              <a:gd name="adj3" fmla="val 21084"/>
              <a:gd name="adj4" fmla="val 82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0800000" flipH="1">
            <a:off x="2286000" y="2895600"/>
            <a:ext cx="4361940" cy="1143000"/>
          </a:xfrm>
          <a:prstGeom prst="bentArrow">
            <a:avLst>
              <a:gd name="adj1" fmla="val 11817"/>
              <a:gd name="adj2" fmla="val 18373"/>
              <a:gd name="adj3" fmla="val 21084"/>
              <a:gd name="adj4" fmla="val 82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3124200" y="1981200"/>
            <a:ext cx="3200400" cy="1295400"/>
          </a:xfrm>
          <a:prstGeom prst="triangle">
            <a:avLst>
              <a:gd name="adj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505200" y="2209800"/>
            <a:ext cx="2362200" cy="914400"/>
          </a:xfrm>
          <a:prstGeom prst="triangle">
            <a:avLst>
              <a:gd name="adj" fmla="val 49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810000" y="2286000"/>
            <a:ext cx="1752600" cy="923330"/>
            <a:chOff x="609600" y="1676400"/>
            <a:chExt cx="1752600" cy="923330"/>
          </a:xfrm>
        </p:grpSpPr>
        <p:sp>
          <p:nvSpPr>
            <p:cNvPr id="27" name="Isosceles Triangle 26"/>
            <p:cNvSpPr/>
            <p:nvPr/>
          </p:nvSpPr>
          <p:spPr>
            <a:xfrm>
              <a:off x="609600" y="1752600"/>
              <a:ext cx="1752600" cy="685800"/>
            </a:xfrm>
            <a:prstGeom prst="triangle">
              <a:avLst>
                <a:gd name="adj" fmla="val 494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19200" y="167640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1</a:t>
              </a:r>
              <a:endPara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pic>
        <p:nvPicPr>
          <p:cNvPr id="30" name="Picture 29" descr="iStock_000008303914XSmal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3505200"/>
            <a:ext cx="2779776" cy="3611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5200" y="3394936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ministrar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52600" y="0"/>
            <a:ext cx="5514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Modelo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de Deus</a:t>
            </a:r>
            <a:endParaRPr lang="en-US" sz="5400" b="1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3" name="Picture 32" descr="manga_bride_and_groom_chase1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276600"/>
            <a:ext cx="2914650" cy="33337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/>
      <p:bldP spid="17" grpId="0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d_d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8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rital ideal portugu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0"/>
            <a:ext cx="7290816" cy="52730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09800" y="1828800"/>
            <a:ext cx="4876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2438400"/>
            <a:ext cx="56388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1400" y="36576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2" idx="1"/>
          </p:cNvCxnSpPr>
          <p:nvPr/>
        </p:nvCxnSpPr>
        <p:spPr>
          <a:xfrm rot="10800000">
            <a:off x="3581400" y="39624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05400" y="39624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16200000">
            <a:off x="2933700" y="4076700"/>
            <a:ext cx="2247900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6200000">
            <a:off x="4229100" y="4076701"/>
            <a:ext cx="2247900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tux.crystalxp.net/png/k-net-tux-grenade-19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124200"/>
            <a:ext cx="393700" cy="393700"/>
          </a:xfrm>
          <a:prstGeom prst="rect">
            <a:avLst/>
          </a:prstGeom>
          <a:noFill/>
        </p:spPr>
      </p:pic>
      <p:pic>
        <p:nvPicPr>
          <p:cNvPr id="30" name="Picture 29" descr="explosion_smoke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2209800"/>
            <a:ext cx="1666875" cy="1666875"/>
          </a:xfrm>
          <a:prstGeom prst="rect">
            <a:avLst/>
          </a:prstGeom>
        </p:spPr>
      </p:pic>
      <p:pic>
        <p:nvPicPr>
          <p:cNvPr id="31" name="Picture 2" descr="http://tux.crystalxp.net/png/k-net-tux-grenade-19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0"/>
            <a:ext cx="393700" cy="393700"/>
          </a:xfrm>
          <a:prstGeom prst="rect">
            <a:avLst/>
          </a:prstGeom>
          <a:noFill/>
        </p:spPr>
      </p:pic>
      <p:pic>
        <p:nvPicPr>
          <p:cNvPr id="32" name="Picture 31" descr="nuclear_bomb_mushroom_cloud_hg_cl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990600"/>
            <a:ext cx="2133600" cy="2715491"/>
          </a:xfrm>
          <a:prstGeom prst="rect">
            <a:avLst/>
          </a:prstGeom>
        </p:spPr>
      </p:pic>
      <p:sp>
        <p:nvSpPr>
          <p:cNvPr id="14" name="Circular Arrow 13"/>
          <p:cNvSpPr/>
          <p:nvPr/>
        </p:nvSpPr>
        <p:spPr>
          <a:xfrm rot="5400000">
            <a:off x="7200900" y="3619500"/>
            <a:ext cx="1066800" cy="1295400"/>
          </a:xfrm>
          <a:prstGeom prst="circularArrow">
            <a:avLst>
              <a:gd name="adj1" fmla="val 12500"/>
              <a:gd name="adj2" fmla="val 773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16200000" flipH="1">
            <a:off x="1181100" y="3619500"/>
            <a:ext cx="1066800" cy="1295400"/>
          </a:xfrm>
          <a:prstGeom prst="circularArrow">
            <a:avLst>
              <a:gd name="adj1" fmla="val 12500"/>
              <a:gd name="adj2" fmla="val 773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ent Arrow 1"/>
          <p:cNvSpPr/>
          <p:nvPr/>
        </p:nvSpPr>
        <p:spPr>
          <a:xfrm rot="10800000">
            <a:off x="2209800" y="5257800"/>
            <a:ext cx="4495800" cy="533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explosion_smoke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572000"/>
            <a:ext cx="1666875" cy="16668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7.40741E-7 L 0.09462 -0.11181 C 0.11459 -0.13704 0.14428 -0.15093 0.17518 -0.15093 C 0.21059 -0.15093 0.23872 -0.13704 0.25869 -0.11181 L 0.35348 7.40741E-7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7.40741E-7 L -0.09966 -0.11181 C -0.12066 -0.13704 -0.15174 -0.15093 -0.18438 -0.15093 C -0.22153 -0.15093 -0.25104 -0.13704 -0.27205 -0.11181 L -0.37153 7.40741E-7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2" grpId="0" animBg="1"/>
      <p:bldP spid="28" grpId="0" animBg="1"/>
      <p:bldP spid="29" grpId="0" animBg="1"/>
      <p:bldP spid="14" grpId="0" animBg="1"/>
      <p:bldP spid="15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rital ideal portugu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0"/>
            <a:ext cx="7290816" cy="52730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81400" y="36576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1828800"/>
            <a:ext cx="4876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4400" y="762000"/>
            <a:ext cx="7315200" cy="5257800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2438400"/>
            <a:ext cx="56388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2933700" y="4076700"/>
            <a:ext cx="2247900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4229100" y="4076701"/>
            <a:ext cx="2247900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0" y="1981200"/>
            <a:ext cx="1828800" cy="2286000"/>
            <a:chOff x="3810000" y="1981200"/>
            <a:chExt cx="1828800" cy="2286000"/>
          </a:xfrm>
        </p:grpSpPr>
        <p:sp>
          <p:nvSpPr>
            <p:cNvPr id="16" name="Rectangle 15"/>
            <p:cNvSpPr/>
            <p:nvPr/>
          </p:nvSpPr>
          <p:spPr>
            <a:xfrm>
              <a:off x="3810000" y="2438400"/>
              <a:ext cx="18288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3619500" y="3009900"/>
              <a:ext cx="22860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09800" y="1981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Vida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1981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Poder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2667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Amor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26918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Identidade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3657600" y="1905000"/>
            <a:ext cx="2133600" cy="3886200"/>
          </a:xfrm>
          <a:prstGeom prst="downArrow">
            <a:avLst>
              <a:gd name="adj1" fmla="val 50000"/>
              <a:gd name="adj2" fmla="val 23733"/>
            </a:avLst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http://tux.crystalxp.net/png/k-net-tux-grenade-19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124200"/>
            <a:ext cx="393700" cy="393700"/>
          </a:xfrm>
          <a:prstGeom prst="rect">
            <a:avLst/>
          </a:prstGeom>
          <a:noFill/>
        </p:spPr>
      </p:pic>
      <p:pic>
        <p:nvPicPr>
          <p:cNvPr id="37" name="Picture 2" descr="http://tux.crystalxp.net/png/k-net-tux-grenade-19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93700" cy="3937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914400" y="228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1F497D"/>
                </a:solidFill>
              </a:rPr>
              <a:t>2</a:t>
            </a:r>
            <a:r>
              <a:rPr lang="en-US" sz="3600" b="1" i="1" dirty="0" smtClean="0">
                <a:solidFill>
                  <a:srgbClr val="1F497D"/>
                </a:solidFill>
              </a:rPr>
              <a:t>. 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Escolha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intimidade</a:t>
            </a:r>
            <a:r>
              <a:rPr lang="en-US" sz="3600" b="1" i="1" dirty="0" smtClean="0">
                <a:solidFill>
                  <a:srgbClr val="1F497D"/>
                </a:solidFill>
              </a:rPr>
              <a:t> com Deus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518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1F497D"/>
                </a:solidFill>
              </a:rPr>
              <a:t>3. 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Escolha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intimidade</a:t>
            </a:r>
            <a:r>
              <a:rPr lang="en-US" sz="3600" b="1" i="1" dirty="0" smtClean="0">
                <a:solidFill>
                  <a:srgbClr val="1F497D"/>
                </a:solidFill>
              </a:rPr>
              <a:t> com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seu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esposo</a:t>
            </a:r>
            <a:r>
              <a:rPr lang="en-US" sz="3600" b="1" i="1" dirty="0" smtClean="0">
                <a:solidFill>
                  <a:srgbClr val="1F497D"/>
                </a:solidFill>
              </a:rPr>
              <a:t>(a)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  <p:bldP spid="23" grpId="0"/>
      <p:bldP spid="25" grpId="0"/>
      <p:bldP spid="27" grpId="0"/>
      <p:bldP spid="33" grpId="0"/>
      <p:bldP spid="34" grpId="0" animBg="1"/>
      <p:bldP spid="24" grpId="0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ce Scrapi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9" y="-15567"/>
            <a:ext cx="9163952" cy="6873567"/>
          </a:xfrm>
        </p:spPr>
      </p:pic>
    </p:spTree>
    <p:extLst>
      <p:ext uri="{BB962C8B-B14F-4D97-AF65-F5344CB8AC3E}">
        <p14:creationId xmlns:p14="http://schemas.microsoft.com/office/powerpoint/2010/main" val="389643269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rital ideal portugu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0"/>
            <a:ext cx="7290816" cy="52730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81400" y="36576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1828800"/>
            <a:ext cx="4876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4400" y="762000"/>
            <a:ext cx="7315200" cy="5257800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6200000">
            <a:off x="2933700" y="4076700"/>
            <a:ext cx="2247900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4229100" y="4076701"/>
            <a:ext cx="2247900" cy="19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0" y="1981200"/>
            <a:ext cx="1828800" cy="2286000"/>
            <a:chOff x="3810000" y="1981200"/>
            <a:chExt cx="1828800" cy="2286000"/>
          </a:xfrm>
        </p:grpSpPr>
        <p:sp>
          <p:nvSpPr>
            <p:cNvPr id="16" name="Rectangle 15"/>
            <p:cNvSpPr/>
            <p:nvPr/>
          </p:nvSpPr>
          <p:spPr>
            <a:xfrm>
              <a:off x="3810000" y="2438400"/>
              <a:ext cx="18288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3619500" y="3009900"/>
              <a:ext cx="2286000" cy="228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09800" y="1981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Vida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1981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Poder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2667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Amor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26918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Identidade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3657600" y="1905000"/>
            <a:ext cx="2133600" cy="3886200"/>
          </a:xfrm>
          <a:prstGeom prst="downArrow">
            <a:avLst>
              <a:gd name="adj1" fmla="val 50000"/>
              <a:gd name="adj2" fmla="val 23733"/>
            </a:avLst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228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1F497D"/>
                </a:solidFill>
              </a:rPr>
              <a:t>2</a:t>
            </a:r>
            <a:r>
              <a:rPr lang="en-US" sz="3600" b="1" i="1" dirty="0" smtClean="0">
                <a:solidFill>
                  <a:srgbClr val="1F497D"/>
                </a:solidFill>
              </a:rPr>
              <a:t>. 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Escolha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intimidade</a:t>
            </a:r>
            <a:r>
              <a:rPr lang="en-US" sz="3600" b="1" i="1" dirty="0" smtClean="0">
                <a:solidFill>
                  <a:srgbClr val="1F497D"/>
                </a:solidFill>
              </a:rPr>
              <a:t> com Deus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518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1F497D"/>
                </a:solidFill>
              </a:rPr>
              <a:t>3. 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Escolha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intimidade</a:t>
            </a:r>
            <a:r>
              <a:rPr lang="en-US" sz="3600" b="1" i="1" dirty="0" smtClean="0">
                <a:solidFill>
                  <a:srgbClr val="1F497D"/>
                </a:solidFill>
              </a:rPr>
              <a:t> com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seu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esposo</a:t>
            </a:r>
            <a:r>
              <a:rPr lang="en-US" sz="3600" b="1" i="1" dirty="0" smtClean="0">
                <a:solidFill>
                  <a:srgbClr val="1F497D"/>
                </a:solidFill>
              </a:rPr>
              <a:t>(a)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2200" y="62116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2"/>
                </a:solidFill>
              </a:rPr>
              <a:t>5.   </a:t>
            </a:r>
            <a:r>
              <a:rPr lang="en-US" sz="3600" b="1" i="1" dirty="0" err="1" smtClean="0">
                <a:solidFill>
                  <a:schemeClr val="tx2"/>
                </a:solidFill>
              </a:rPr>
              <a:t>Escolha</a:t>
            </a:r>
            <a:r>
              <a:rPr lang="en-US" sz="3600" b="1" i="1" dirty="0" smtClean="0">
                <a:solidFill>
                  <a:schemeClr val="tx2"/>
                </a:solidFill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</a:rPr>
              <a:t>perdoar</a:t>
            </a:r>
            <a:endParaRPr lang="en-US" sz="3600" b="1" i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5715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1F497D"/>
                </a:solidFill>
              </a:rPr>
              <a:t>4.  </a:t>
            </a:r>
            <a:r>
              <a:rPr lang="en-US" sz="3600" b="1" i="1" dirty="0" err="1">
                <a:solidFill>
                  <a:srgbClr val="1F497D"/>
                </a:solidFill>
              </a:rPr>
              <a:t>Escolha</a:t>
            </a:r>
            <a:r>
              <a:rPr lang="en-US" sz="3600" b="1" i="1" dirty="0">
                <a:solidFill>
                  <a:srgbClr val="1F497D"/>
                </a:solidFill>
              </a:rPr>
              <a:t> </a:t>
            </a:r>
            <a:r>
              <a:rPr lang="en-US" sz="3600" b="1" i="1" dirty="0" err="1">
                <a:solidFill>
                  <a:srgbClr val="1F497D"/>
                </a:solidFill>
              </a:rPr>
              <a:t>lidar</a:t>
            </a:r>
            <a:r>
              <a:rPr lang="en-US" sz="3600" b="1" i="1" dirty="0">
                <a:solidFill>
                  <a:srgbClr val="1F497D"/>
                </a:solidFill>
              </a:rPr>
              <a:t> com a </a:t>
            </a:r>
            <a:r>
              <a:rPr lang="en-US" sz="3600" b="1" i="1" dirty="0" err="1">
                <a:solidFill>
                  <a:srgbClr val="1F497D"/>
                </a:solidFill>
              </a:rPr>
              <a:t>raiva</a:t>
            </a:r>
            <a:endParaRPr lang="en-US" sz="3600" b="1" i="1" dirty="0">
              <a:solidFill>
                <a:srgbClr val="1F497D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549309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Amor			</a:t>
            </a:r>
            <a:r>
              <a:rPr lang="en-US" dirty="0" err="1" smtClean="0"/>
              <a:t>Respeito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81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1F497D"/>
                </a:solidFill>
              </a:rPr>
              <a:t>6</a:t>
            </a:r>
            <a:r>
              <a:rPr lang="en-US" sz="3600" b="1" i="1" dirty="0" smtClean="0">
                <a:solidFill>
                  <a:srgbClr val="1F497D"/>
                </a:solidFill>
              </a:rPr>
              <a:t>. 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Escolha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ministrar</a:t>
            </a:r>
            <a:r>
              <a:rPr lang="en-US" sz="3600" b="1" i="1" dirty="0" smtClean="0">
                <a:solidFill>
                  <a:srgbClr val="1F497D"/>
                </a:solidFill>
              </a:rPr>
              <a:t> as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necessidades</a:t>
            </a:r>
            <a:r>
              <a:rPr lang="en-US" sz="3600" b="1" i="1" dirty="0" smtClean="0">
                <a:solidFill>
                  <a:srgbClr val="1F497D"/>
                </a:solidFill>
              </a:rPr>
              <a:t> do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seu</a:t>
            </a:r>
            <a:r>
              <a:rPr lang="en-US" sz="3600" b="1" i="1" dirty="0" smtClean="0">
                <a:solidFill>
                  <a:srgbClr val="1F497D"/>
                </a:solidFill>
              </a:rPr>
              <a:t> </a:t>
            </a:r>
            <a:r>
              <a:rPr lang="en-US" sz="3600" b="1" i="1" dirty="0" err="1" smtClean="0">
                <a:solidFill>
                  <a:srgbClr val="1F497D"/>
                </a:solidFill>
              </a:rPr>
              <a:t>esposo</a:t>
            </a:r>
            <a:r>
              <a:rPr lang="en-US" sz="3600" b="1" i="1" dirty="0" smtClean="0">
                <a:solidFill>
                  <a:srgbClr val="1F497D"/>
                </a:solidFill>
              </a:rPr>
              <a:t>(a)</a:t>
            </a:r>
            <a:endParaRPr lang="en-US" sz="3600" b="1" i="1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7620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0" y="1752600"/>
            <a:ext cx="304800" cy="480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Palavras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afirmação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Presentiar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Ações</a:t>
            </a:r>
            <a:r>
              <a:rPr lang="en-US" sz="3200" b="1" dirty="0" smtClean="0">
                <a:solidFill>
                  <a:srgbClr val="FF0000"/>
                </a:solidFill>
              </a:rPr>
              <a:t> de </a:t>
            </a:r>
            <a:r>
              <a:rPr lang="en-US" sz="3200" b="1" dirty="0" err="1" smtClean="0">
                <a:solidFill>
                  <a:srgbClr val="FF0000"/>
                </a:solidFill>
              </a:rPr>
              <a:t>serviço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Tempo de </a:t>
            </a:r>
            <a:r>
              <a:rPr lang="en-US" sz="3200" b="1" dirty="0" err="1" smtClean="0">
                <a:solidFill>
                  <a:srgbClr val="FF0000"/>
                </a:solidFill>
              </a:rPr>
              <a:t>qualidade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Toque </a:t>
            </a:r>
            <a:r>
              <a:rPr lang="en-US" sz="3200" b="1" dirty="0" err="1" smtClean="0">
                <a:solidFill>
                  <a:srgbClr val="FF0000"/>
                </a:solidFill>
              </a:rPr>
              <a:t>físico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8956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Deixar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ele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guiar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Encorajá</a:t>
            </a:r>
            <a:r>
              <a:rPr lang="en-US" sz="3200" b="1" dirty="0" smtClean="0">
                <a:solidFill>
                  <a:srgbClr val="FF0000"/>
                </a:solidFill>
              </a:rPr>
              <a:t>-lo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Não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corrigí</a:t>
            </a:r>
            <a:r>
              <a:rPr lang="en-US" sz="3200" b="1" dirty="0" smtClean="0">
                <a:solidFill>
                  <a:srgbClr val="FF0000"/>
                </a:solidFill>
              </a:rPr>
              <a:t>-lo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Não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reclame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De </a:t>
            </a:r>
            <a:r>
              <a:rPr lang="en-US" sz="3200" b="1" dirty="0" err="1" smtClean="0">
                <a:solidFill>
                  <a:srgbClr val="FF0000"/>
                </a:solidFill>
              </a:rPr>
              <a:t>espaço</a:t>
            </a:r>
            <a:r>
              <a:rPr lang="en-US" sz="3200" b="1" dirty="0" smtClean="0">
                <a:solidFill>
                  <a:srgbClr val="FF0000"/>
                </a:solidFill>
              </a:rPr>
              <a:t> a </a:t>
            </a:r>
            <a:r>
              <a:rPr lang="en-US" sz="3200" b="1" dirty="0" err="1" smtClean="0">
                <a:solidFill>
                  <a:srgbClr val="FF0000"/>
                </a:solidFill>
              </a:rPr>
              <a:t>ele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184</Words>
  <Application>Microsoft Macintosh PowerPoint</Application>
  <PresentationFormat>On-screen Show (4:3)</PresentationFormat>
  <Paragraphs>55</Paragraphs>
  <Slides>11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Amor   Respeito</vt:lpstr>
      <vt:lpstr>Cuidado com o Ciclo Louco</vt:lpstr>
      <vt:lpstr>1.  Escolha o modelo de Deus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Perdue</dc:creator>
  <cp:lastModifiedBy>Bob Perdue</cp:lastModifiedBy>
  <cp:revision>17</cp:revision>
  <dcterms:created xsi:type="dcterms:W3CDTF">2010-03-24T12:04:50Z</dcterms:created>
  <dcterms:modified xsi:type="dcterms:W3CDTF">2011-10-20T11:45:09Z</dcterms:modified>
</cp:coreProperties>
</file>