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9" r:id="rId21"/>
    <p:sldId id="280" r:id="rId22"/>
    <p:sldId id="281" r:id="rId23"/>
    <p:sldId id="26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36540" y="782595"/>
            <a:ext cx="5481164" cy="1879142"/>
          </a:xfrm>
        </p:spPr>
        <p:txBody>
          <a:bodyPr>
            <a:normAutofit fontScale="90000"/>
          </a:bodyPr>
          <a:lstStyle/>
          <a:p>
            <a:pPr algn="ctr">
              <a:spcBef>
                <a:spcPts val="2400"/>
              </a:spcBef>
            </a:pPr>
            <a:r>
              <a:rPr lang="pt-BR" sz="5400" b="1" dirty="0" smtClean="0"/>
              <a:t>Depressão: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como identificar e tratar </a:t>
            </a:r>
            <a:br>
              <a:rPr lang="pt-BR" sz="3600" b="1" dirty="0" smtClean="0"/>
            </a:b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15481" y="4456671"/>
            <a:ext cx="4855087" cy="1397687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Dra. Ana Marlene </a:t>
            </a:r>
            <a:r>
              <a:rPr lang="pt-BR" sz="2400" b="1" dirty="0" err="1" smtClean="0"/>
              <a:t>Gorz</a:t>
            </a:r>
            <a:r>
              <a:rPr lang="pt-BR" sz="2400" b="1" dirty="0" smtClean="0"/>
              <a:t> Reinhard</a:t>
            </a:r>
          </a:p>
          <a:p>
            <a:r>
              <a:rPr lang="pt-BR" sz="2400" b="1" dirty="0" smtClean="0"/>
              <a:t>Neurologista  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939481" y="3369276"/>
            <a:ext cx="1705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Fraiburgo</a:t>
            </a:r>
          </a:p>
          <a:p>
            <a:pPr algn="ctr"/>
            <a:r>
              <a:rPr lang="pt-BR" sz="2000" b="1" dirty="0" smtClean="0"/>
              <a:t>2017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173725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2367" y="131805"/>
            <a:ext cx="7458246" cy="543696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Depressão – diagnóstico clínico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9330" y="757879"/>
            <a:ext cx="10069640" cy="4549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i="1" dirty="0" smtClean="0"/>
              <a:t>Sintomas </a:t>
            </a:r>
            <a:r>
              <a:rPr lang="pt-BR" sz="1800" b="1" i="1" dirty="0" smtClean="0"/>
              <a:t>(continuação)</a:t>
            </a:r>
          </a:p>
          <a:p>
            <a:pPr marL="514350" indent="-51435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600" b="1" dirty="0" smtClean="0"/>
              <a:t>Alteração do sono( insônia ou excesso de sono)</a:t>
            </a:r>
          </a:p>
          <a:p>
            <a:pPr marL="514350" indent="-51435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600" b="1" dirty="0" smtClean="0"/>
              <a:t>Perda ou aumento de peso ( ambos de modo significante)</a:t>
            </a:r>
          </a:p>
          <a:p>
            <a:pPr marL="514350" indent="-51435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600" b="1" dirty="0" smtClean="0"/>
              <a:t>Pessimismo obsessivo relacionado a acontecimentos negativos pessoais ou a familiares, o que configura o estado de humor pessimista</a:t>
            </a:r>
          </a:p>
          <a:p>
            <a:pPr marL="514350" indent="-51435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600" b="1" dirty="0" smtClean="0"/>
              <a:t>Sentimentos de desesperança e impotência</a:t>
            </a:r>
          </a:p>
          <a:p>
            <a:pPr marL="514350" indent="-51435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600" b="1" dirty="0" smtClean="0"/>
              <a:t>Labilidade emocional (choro fácil)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342450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549" y="156518"/>
            <a:ext cx="6153665" cy="568410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Depressão – diagnóstico clínico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616" y="881449"/>
            <a:ext cx="10044926" cy="5263979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pt-BR" sz="3200" b="1" i="1" dirty="0"/>
              <a:t>Sintomas</a:t>
            </a:r>
            <a:r>
              <a:rPr lang="pt-BR" sz="2800" b="1" i="1" dirty="0"/>
              <a:t> </a:t>
            </a:r>
            <a:r>
              <a:rPr lang="pt-BR" sz="1800" b="1" i="1" dirty="0"/>
              <a:t>(</a:t>
            </a:r>
            <a:r>
              <a:rPr lang="pt-BR" sz="1800" b="1" i="1" dirty="0" smtClean="0"/>
              <a:t>continuação)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pt-BR" b="1" dirty="0" smtClean="0"/>
              <a:t>Atividade motora mais lenta ou mais agitada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pt-BR" b="1" dirty="0" smtClean="0"/>
              <a:t>Perda de energia e muito cansaço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pt-BR" b="1" dirty="0" smtClean="0"/>
              <a:t>Estado emocional de apatia ou intensa irritabilidade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pt-BR" b="1" dirty="0" smtClean="0"/>
              <a:t>Dificuldade de atenção, concentração e memorização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pt-BR" b="1" dirty="0" smtClean="0"/>
              <a:t>Perda da autoestima e sentimentos de culpa sem motivos aparentes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pt-BR" b="1" dirty="0" smtClean="0"/>
              <a:t>Redução ou perda do desejo sexual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pt-BR" b="1" dirty="0" smtClean="0"/>
              <a:t>Pensamentos recorrentes de morte ou de suicídio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60174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12974" y="181232"/>
            <a:ext cx="3504083" cy="65078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Depressão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4573" y="1210962"/>
            <a:ext cx="8682681" cy="437429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pt-BR" b="1" dirty="0" smtClean="0"/>
              <a:t>Depressões podem ser leves, moderadas e graves</a:t>
            </a:r>
          </a:p>
          <a:p>
            <a:pPr>
              <a:spcBef>
                <a:spcPts val="1800"/>
              </a:spcBef>
            </a:pPr>
            <a:r>
              <a:rPr lang="pt-BR" b="1" dirty="0" smtClean="0"/>
              <a:t>Episódicas: pós –luto, pós-traumáticas</a:t>
            </a:r>
          </a:p>
          <a:p>
            <a:pPr>
              <a:spcBef>
                <a:spcPts val="1800"/>
              </a:spcBef>
            </a:pPr>
            <a:r>
              <a:rPr lang="pt-BR" b="1" dirty="0" err="1" smtClean="0"/>
              <a:t>Distimia</a:t>
            </a:r>
            <a:r>
              <a:rPr lang="pt-BR" b="1" dirty="0" smtClean="0"/>
              <a:t> = Depressão Crônica</a:t>
            </a:r>
          </a:p>
          <a:p>
            <a:pPr>
              <a:spcBef>
                <a:spcPts val="1800"/>
              </a:spcBef>
            </a:pPr>
            <a:r>
              <a:rPr lang="pt-BR" b="1" dirty="0" smtClean="0"/>
              <a:t>Depressão relacionada à idade</a:t>
            </a:r>
          </a:p>
          <a:p>
            <a:pPr>
              <a:spcBef>
                <a:spcPts val="1800"/>
              </a:spcBef>
            </a:pPr>
            <a:r>
              <a:rPr lang="pt-BR" b="1" dirty="0" smtClean="0"/>
              <a:t>Secundária a outras doenças clínicas: 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pt-BR" sz="2200" b="1" dirty="0" smtClean="0"/>
              <a:t>Parkinson, Hipotireoidismo, AIDS, Câncer, Doenças crônicas (auto -imunes ), Dor crônica , etc.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1170999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8790" y="74141"/>
            <a:ext cx="4286678" cy="73316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Depressão - Riscos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3557" y="939114"/>
            <a:ext cx="8690919" cy="498389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pt-BR" sz="3000" b="1" i="1" dirty="0" smtClean="0"/>
              <a:t>Suicídio e tentativas </a:t>
            </a:r>
            <a:r>
              <a:rPr lang="pt-BR" sz="2600" b="1" i="1" dirty="0" smtClean="0"/>
              <a:t>: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Estima-se que 1 milhão de pessoas  no mundo morram desta forma por ano, 1 a cada 40 segundos; 1,4% do total de óbitos. 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75% ocorrem em países de renda média e baixa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Segundo a OMS só 28 países tem estratégia nacional de combate a este tipo de morte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Média global 11,4/100 mil habitantes, sendo 15/100 mil entre homens e 8 entre mulheres.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Para cada suicida, outros 20 tentaram... 1 tentativa a cada 2 segundos ao redor do mundo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Os números já ultrapassaram aos que vão a óbito por homicídios ou mortes em guerras e desastres naturais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92008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5049" y="271849"/>
            <a:ext cx="4885038" cy="741406"/>
          </a:xfrm>
        </p:spPr>
        <p:txBody>
          <a:bodyPr/>
          <a:lstStyle/>
          <a:p>
            <a:r>
              <a:rPr lang="pt-BR" sz="3600" b="1" dirty="0" smtClean="0"/>
              <a:t>Depressão - suicídio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2811" y="1194487"/>
            <a:ext cx="10020213" cy="462142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pt-BR" sz="2800" b="1" i="1" dirty="0" smtClean="0"/>
              <a:t>Alguns mitos envolvendo o suicídio: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  Falar ou divulgar casos de suicídio pode incentivar a sua prática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  Pessoas que ameaçam se matar não o farão de fato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  Quem quer se matar não avisa previamente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  Quem quer se matar mesmo vai se matar de qualquer forma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  Após a superação de uma situação difícil, o risco de suicídio termina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  Suicídios não podem ser prevenidos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   Toda pessoa que pensa em se matar sempre pensará dessa forma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10954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2098" y="304800"/>
            <a:ext cx="5678872" cy="110387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Depressão</a:t>
            </a:r>
            <a:br>
              <a:rPr lang="pt-BR" b="1" dirty="0" smtClean="0"/>
            </a:br>
            <a:r>
              <a:rPr lang="pt-BR" b="1" dirty="0" smtClean="0"/>
              <a:t>..suicídio entre Pastores..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75610" y="1713470"/>
            <a:ext cx="8306358" cy="3616412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i="1" dirty="0" smtClean="0"/>
              <a:t>Motivos: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2800" b="1" dirty="0" smtClean="0"/>
              <a:t>depressão associada a esgotamento físico e emocional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2800" b="1" dirty="0" smtClean="0"/>
              <a:t>dificuldades ministeriais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2800" b="1" dirty="0" smtClean="0"/>
              <a:t>dinheiro ( falta  e/ou má administração) 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2800" b="1" dirty="0" smtClean="0"/>
              <a:t>isolamento por falta de amigos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2800" b="1" dirty="0"/>
              <a:t>r</a:t>
            </a:r>
            <a:r>
              <a:rPr lang="pt-BR" sz="2800" b="1" dirty="0" smtClean="0"/>
              <a:t>elacionamentos ilícitos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524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8572" y="510746"/>
            <a:ext cx="5769489" cy="1293340"/>
          </a:xfrm>
        </p:spPr>
        <p:txBody>
          <a:bodyPr/>
          <a:lstStyle/>
          <a:p>
            <a:r>
              <a:rPr lang="pt-BR" b="1" dirty="0" smtClean="0"/>
              <a:t>Depressão -Tratamento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0378" y="1952367"/>
            <a:ext cx="6516131" cy="2627872"/>
          </a:xfrm>
        </p:spPr>
        <p:txBody>
          <a:bodyPr anchor="t">
            <a:no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3200" b="1" dirty="0" smtClean="0"/>
              <a:t>Terapêutica medicamentosa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3200" b="1" dirty="0" smtClean="0"/>
              <a:t>Psicoterapia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3200" b="1" dirty="0" smtClean="0"/>
              <a:t>Aconselhamento cristão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3200" b="1" dirty="0" smtClean="0"/>
              <a:t>Outras terapias biomédicas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203071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22356" y="197709"/>
            <a:ext cx="3113903" cy="453079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Depressão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0606" y="757879"/>
            <a:ext cx="9267567" cy="4885038"/>
          </a:xfrm>
        </p:spPr>
        <p:txBody>
          <a:bodyPr anchor="t">
            <a:noAutofit/>
          </a:bodyPr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800" b="1" i="1" dirty="0" smtClean="0"/>
              <a:t>Tratamento medicamentoso:</a:t>
            </a:r>
          </a:p>
          <a:p>
            <a:pPr marL="1714500" lvl="4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 b="1" i="1" dirty="0" smtClean="0"/>
              <a:t>Iniciado há cerca de 60 anos com antidepressivos e </a:t>
            </a:r>
          </a:p>
          <a:p>
            <a:pPr marL="1714500" lvl="4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1" dirty="0" smtClean="0"/>
              <a:t>há 30 anos com as “pílulas da felicidade”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pt-BR" sz="2400" b="1" dirty="0" smtClean="0"/>
              <a:t>Inibidores Seletivos de </a:t>
            </a:r>
            <a:r>
              <a:rPr lang="pt-BR" sz="2400" b="1" dirty="0" err="1" smtClean="0"/>
              <a:t>Recaptação</a:t>
            </a:r>
            <a:r>
              <a:rPr lang="pt-BR" sz="2400" b="1" dirty="0" smtClean="0"/>
              <a:t> da Serotonina, Noradrenalina, Dopamina;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pt-BR" sz="2400" b="1" dirty="0" smtClean="0"/>
              <a:t>medicações com outros efeitos sobre sono, melhora do humor e das compulsões;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pt-BR" sz="2400" b="1" dirty="0" smtClean="0"/>
              <a:t>sedativos,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pt-BR" sz="2400" b="1" dirty="0" smtClean="0"/>
              <a:t>estabilizadores de humor,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pt-BR" sz="2400" b="1" dirty="0" smtClean="0"/>
              <a:t>ansiolíticos e </a:t>
            </a:r>
            <a:r>
              <a:rPr lang="pt-BR" sz="2400" b="1" dirty="0" err="1" smtClean="0"/>
              <a:t>antipsicóticos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57053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2270" y="197708"/>
            <a:ext cx="4978656" cy="84025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Depressão 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38537" y="1299518"/>
            <a:ext cx="10018713" cy="3124201"/>
          </a:xfrm>
        </p:spPr>
        <p:txBody>
          <a:bodyPr anchor="t">
            <a:no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2800" b="1" dirty="0" smtClean="0"/>
              <a:t>Tratamento Psicoterápico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2800" b="1" dirty="0" smtClean="0"/>
              <a:t>Aconselhamento Cristão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pt-BR" sz="2800" b="1" dirty="0" smtClean="0"/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pt-BR" sz="2800" b="1" dirty="0" smtClean="0"/>
              <a:t>Outros tratamentos: 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pt-BR" sz="2800" b="1" dirty="0" smtClean="0"/>
              <a:t>Estimulação </a:t>
            </a:r>
            <a:r>
              <a:rPr lang="pt-BR" sz="2800" b="1" dirty="0"/>
              <a:t>M</a:t>
            </a:r>
            <a:r>
              <a:rPr lang="pt-BR" sz="2800" b="1" dirty="0" smtClean="0"/>
              <a:t>agnética </a:t>
            </a:r>
            <a:r>
              <a:rPr lang="pt-BR" sz="2800" b="1" dirty="0" err="1" smtClean="0"/>
              <a:t>Transcraniana</a:t>
            </a:r>
            <a:endParaRPr lang="pt-BR" sz="2800" b="1" dirty="0" smtClean="0"/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pt-BR" sz="2800" b="1" dirty="0" err="1" smtClean="0"/>
              <a:t>Eletroconvulsoterapia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604260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17341" y="82378"/>
            <a:ext cx="5868343" cy="1021491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Depressão</a:t>
            </a:r>
            <a:br>
              <a:rPr lang="pt-BR" sz="2800" b="1" dirty="0" smtClean="0"/>
            </a:br>
            <a:r>
              <a:rPr lang="pt-BR" sz="2800" b="1" dirty="0" smtClean="0"/>
              <a:t>...e qual é o papel da Igreja?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9288" y="1103869"/>
            <a:ext cx="5288691" cy="4959178"/>
          </a:xfrm>
        </p:spPr>
        <p:txBody>
          <a:bodyPr anchor="t"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Identificar as pessoas que sofrem: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t-BR" sz="2400" b="1" dirty="0" smtClean="0"/>
              <a:t>com a doença,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t-BR" sz="2400" b="1" dirty="0" smtClean="0"/>
              <a:t>com o estigma dela,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t-BR" sz="2400" b="1" dirty="0" smtClean="0"/>
              <a:t>com a vergonha, a fraqueza 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t-BR" sz="2400" b="1" dirty="0" smtClean="0"/>
              <a:t>a culpa  do próprio tratamento.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 smtClean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b="1" dirty="0" smtClean="0"/>
              <a:t>Suporte pessoal: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t-BR" sz="2400" b="1" dirty="0" smtClean="0"/>
              <a:t>ouvir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t-BR" sz="2400" b="1" dirty="0" smtClean="0"/>
              <a:t>estar presente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t-BR" sz="2400" b="1" dirty="0" smtClean="0"/>
              <a:t>acompanhar e orientar quanto a: (alimentação, sono, trabalho, atividade física)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pt-BR" sz="2400" b="1" dirty="0"/>
              <a:t>abstinência </a:t>
            </a:r>
            <a:r>
              <a:rPr lang="pt-BR" sz="2400" b="1" dirty="0" smtClean="0"/>
              <a:t>alcoólica/drogas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7216347" y="1946637"/>
            <a:ext cx="4712043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Clr>
                <a:schemeClr val="accent2"/>
              </a:buClr>
              <a:buFont typeface="+mj-lt"/>
              <a:buAutoNum type="arabicPeriod" startAt="3"/>
            </a:pPr>
            <a:r>
              <a:rPr lang="pt-BR" sz="2400" b="1" dirty="0"/>
              <a:t>Cuidar da família e </a:t>
            </a:r>
            <a:r>
              <a:rPr lang="pt-BR" sz="2400" b="1" dirty="0" smtClean="0"/>
              <a:t>orientá-la</a:t>
            </a:r>
          </a:p>
          <a:p>
            <a:pPr marL="342900" indent="-342900">
              <a:spcBef>
                <a:spcPts val="1800"/>
              </a:spcBef>
              <a:buClr>
                <a:schemeClr val="accent2"/>
              </a:buClr>
              <a:buFont typeface="+mj-lt"/>
              <a:buAutoNum type="arabicPeriod" startAt="3"/>
            </a:pPr>
            <a:r>
              <a:rPr lang="pt-BR" sz="2400" b="1" dirty="0" smtClean="0"/>
              <a:t>Trazer </a:t>
            </a:r>
            <a:r>
              <a:rPr lang="pt-BR" sz="2400" b="1" dirty="0"/>
              <a:t>a pessoa ao convívio da Igreja, aos cultos e outros </a:t>
            </a:r>
            <a:r>
              <a:rPr lang="pt-BR" sz="2400" b="1" dirty="0" smtClean="0"/>
              <a:t>grupos</a:t>
            </a:r>
          </a:p>
          <a:p>
            <a:pPr marL="342900" indent="-342900">
              <a:spcBef>
                <a:spcPts val="1800"/>
              </a:spcBef>
              <a:buClr>
                <a:schemeClr val="accent2"/>
              </a:buClr>
              <a:buFont typeface="+mj-lt"/>
              <a:buAutoNum type="arabicPeriod" startAt="3"/>
            </a:pPr>
            <a:r>
              <a:rPr lang="pt-BR" sz="2400" b="1" dirty="0" smtClean="0"/>
              <a:t>Orar </a:t>
            </a:r>
            <a:r>
              <a:rPr lang="pt-BR" sz="2400" b="1" dirty="0"/>
              <a:t>com ela e ler a </a:t>
            </a:r>
            <a:r>
              <a:rPr lang="pt-BR" sz="2400" b="1" dirty="0" smtClean="0"/>
              <a:t>Palavra</a:t>
            </a:r>
          </a:p>
          <a:p>
            <a:pPr marL="342900" indent="-342900">
              <a:spcBef>
                <a:spcPts val="1800"/>
              </a:spcBef>
              <a:buClr>
                <a:schemeClr val="accent2"/>
              </a:buClr>
              <a:buFont typeface="+mj-lt"/>
              <a:buAutoNum type="arabicPeriod" startAt="3"/>
            </a:pPr>
            <a:r>
              <a:rPr lang="pt-BR" sz="2400" b="1" dirty="0" smtClean="0"/>
              <a:t>Trazer mais informações sobre a doença (literatura e palestras)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71623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5481" y="411891"/>
            <a:ext cx="2869770" cy="1087394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Depressão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26292" y="1499285"/>
            <a:ext cx="10086115" cy="406331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pt-BR" b="1" dirty="0" smtClean="0"/>
              <a:t>Depressão pode ser definida como um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transtorno mental que altera de modo significativo o HUMOR (estado de ânimo) de seus portadores.</a:t>
            </a:r>
          </a:p>
          <a:p>
            <a:pPr marL="457200" lvl="1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pt-BR" sz="2400" b="1" dirty="0" smtClean="0"/>
              <a:t>É reconhecida como doença orgânica desde Hipócrates 400 anos A.C., o pai da medicina ocidental, que a denominou de  MELANCOLIA.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0986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29384" y="98854"/>
            <a:ext cx="3141619" cy="897923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Depressão</a:t>
            </a:r>
            <a:br>
              <a:rPr lang="pt-BR" sz="2800" b="1" dirty="0" smtClean="0"/>
            </a:br>
            <a:r>
              <a:rPr lang="pt-BR" sz="3200" b="1" dirty="0" smtClean="0"/>
              <a:t>Suicídio- ajuda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07108" y="1006045"/>
            <a:ext cx="9880801" cy="4867532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t-BR" b="1" dirty="0" smtClean="0"/>
              <a:t>CENTRO DE VALORIZAÇÃO DA VIDA</a:t>
            </a:r>
          </a:p>
          <a:p>
            <a:pPr lvl="1">
              <a:spcAft>
                <a:spcPts val="0"/>
              </a:spcAft>
            </a:pPr>
            <a:r>
              <a:rPr lang="pt-BR" b="1" dirty="0" smtClean="0"/>
              <a:t>Oferece </a:t>
            </a:r>
            <a:r>
              <a:rPr lang="pt-BR" b="1" dirty="0"/>
              <a:t>ajuda por telefone, chat, </a:t>
            </a:r>
            <a:r>
              <a:rPr lang="pt-BR" b="1" dirty="0" err="1"/>
              <a:t>skype</a:t>
            </a:r>
            <a:r>
              <a:rPr lang="pt-BR" b="1" dirty="0"/>
              <a:t>, </a:t>
            </a:r>
            <a:r>
              <a:rPr lang="pt-BR" b="1" dirty="0" err="1"/>
              <a:t>email</a:t>
            </a:r>
            <a:r>
              <a:rPr lang="pt-BR" b="1" dirty="0"/>
              <a:t> e presencialmente</a:t>
            </a:r>
          </a:p>
          <a:p>
            <a:pPr lvl="1">
              <a:spcAft>
                <a:spcPts val="0"/>
              </a:spcAft>
            </a:pPr>
            <a:r>
              <a:rPr lang="pt-BR" b="1" dirty="0" smtClean="0"/>
              <a:t>Telefones </a:t>
            </a:r>
            <a:r>
              <a:rPr lang="pt-BR" b="1" dirty="0"/>
              <a:t>141 (24 horas, para todo o país, pago) e 188 (gratuito, apenas para o RS)</a:t>
            </a:r>
          </a:p>
          <a:p>
            <a:pPr lvl="1">
              <a:spcAft>
                <a:spcPts val="0"/>
              </a:spcAft>
            </a:pPr>
            <a:r>
              <a:rPr lang="pt-BR" b="1" dirty="0" smtClean="0"/>
              <a:t>www.cvv.org.br</a:t>
            </a:r>
            <a:endParaRPr lang="pt-BR" b="1" dirty="0"/>
          </a:p>
          <a:p>
            <a:pPr lvl="1">
              <a:spcAft>
                <a:spcPts val="0"/>
              </a:spcAft>
            </a:pPr>
            <a:r>
              <a:rPr lang="pt-BR" b="1" dirty="0" smtClean="0"/>
              <a:t>facebook.com/cvv141</a:t>
            </a:r>
          </a:p>
          <a:p>
            <a:pPr lvl="1">
              <a:spcAft>
                <a:spcPts val="0"/>
              </a:spcAft>
            </a:pPr>
            <a:r>
              <a:rPr lang="pt-BR" b="1" dirty="0"/>
              <a:t>Cartilha </a:t>
            </a:r>
            <a:r>
              <a:rPr lang="pt-BR" b="1" dirty="0" smtClean="0"/>
              <a:t>Suicídio - </a:t>
            </a:r>
            <a:r>
              <a:rPr lang="pt-BR" b="1" dirty="0"/>
              <a:t>Informando para </a:t>
            </a:r>
            <a:r>
              <a:rPr lang="pt-BR" b="1" dirty="0" smtClean="0"/>
              <a:t>prevenir </a:t>
            </a:r>
            <a:r>
              <a:rPr lang="pt-BR" sz="1600" b="1" dirty="0" smtClean="0"/>
              <a:t>(</a:t>
            </a:r>
            <a:r>
              <a:rPr lang="pt-BR" sz="1600" b="1" dirty="0"/>
              <a:t>Produzida pela Associação Brasileira de Psiquiatria e do Conselho Federal de Medicina. Disponível no site do CVV, na aba Conheça Mais ou em </a:t>
            </a:r>
            <a:r>
              <a:rPr lang="pt-BR" sz="1600" b="1" dirty="0" smtClean="0"/>
              <a:t>zhora.co/cartilha-prevenir)</a:t>
            </a:r>
            <a:endParaRPr lang="pt-BR" sz="1600" b="1" dirty="0"/>
          </a:p>
          <a:p>
            <a:pPr marL="0" indent="0">
              <a:spcBef>
                <a:spcPts val="1200"/>
              </a:spcBef>
              <a:buNone/>
            </a:pPr>
            <a:r>
              <a:rPr lang="pt-BR" b="1" dirty="0" smtClean="0"/>
              <a:t>SITES </a:t>
            </a:r>
            <a:r>
              <a:rPr lang="pt-BR" b="1" dirty="0"/>
              <a:t>COM ORIENTAÇÃO</a:t>
            </a:r>
          </a:p>
          <a:p>
            <a:pPr lvl="1">
              <a:spcAft>
                <a:spcPts val="0"/>
              </a:spcAft>
            </a:pPr>
            <a:r>
              <a:rPr lang="pt-BR" b="1" dirty="0" smtClean="0"/>
              <a:t>Setembro </a:t>
            </a:r>
            <a:r>
              <a:rPr lang="pt-BR" b="1" dirty="0"/>
              <a:t>Amarelo</a:t>
            </a:r>
          </a:p>
          <a:p>
            <a:pPr lvl="1">
              <a:spcAft>
                <a:spcPts val="0"/>
              </a:spcAft>
            </a:pPr>
            <a:r>
              <a:rPr lang="pt-BR" b="1" dirty="0" smtClean="0"/>
              <a:t>Movimento </a:t>
            </a:r>
            <a:r>
              <a:rPr lang="pt-BR" b="1" dirty="0"/>
              <a:t>Conte Comigo</a:t>
            </a:r>
          </a:p>
          <a:p>
            <a:pPr lvl="1">
              <a:spcAft>
                <a:spcPts val="0"/>
              </a:spcAft>
            </a:pPr>
            <a:r>
              <a:rPr lang="pt-BR" b="1" dirty="0" smtClean="0"/>
              <a:t>Associação </a:t>
            </a:r>
            <a:r>
              <a:rPr lang="pt-BR" b="1" dirty="0"/>
              <a:t>Brasileira de Estudos e Prevenção ao </a:t>
            </a:r>
            <a:r>
              <a:rPr lang="pt-BR" b="1" dirty="0" smtClean="0"/>
              <a:t>Suicídio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1671648" y="363149"/>
            <a:ext cx="3340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ONDE BUSCAR AJUDA: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629828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34032" y="205946"/>
            <a:ext cx="4492624" cy="1276864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Depressão</a:t>
            </a:r>
            <a:br>
              <a:rPr lang="pt-BR" sz="3200" b="1" dirty="0" smtClean="0"/>
            </a:br>
            <a:r>
              <a:rPr lang="pt-BR" sz="3200" b="1" dirty="0" smtClean="0"/>
              <a:t>Suicídio-reflexão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33737" y="1482810"/>
            <a:ext cx="9150739" cy="3124201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t-BR" dirty="0" smtClean="0"/>
              <a:t>“</a:t>
            </a:r>
            <a:r>
              <a:rPr lang="pt-BR" b="1" dirty="0" smtClean="0"/>
              <a:t>O </a:t>
            </a:r>
            <a:r>
              <a:rPr lang="pt-BR" b="1" dirty="0" smtClean="0"/>
              <a:t>Suicídio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precisa ser debatido</a:t>
            </a:r>
            <a:r>
              <a:rPr lang="pt-BR" b="1" dirty="0" smtClean="0"/>
              <a:t>. No silêncio ele cresce.”</a:t>
            </a:r>
          </a:p>
          <a:p>
            <a:pPr>
              <a:spcAft>
                <a:spcPts val="1800"/>
              </a:spcAft>
            </a:pPr>
            <a:r>
              <a:rPr lang="pt-BR" b="1" dirty="0" smtClean="0"/>
              <a:t>A melhor forma de entender o </a:t>
            </a:r>
            <a:r>
              <a:rPr lang="pt-BR" b="1" dirty="0" smtClean="0"/>
              <a:t>Suicídio </a:t>
            </a:r>
            <a:r>
              <a:rPr lang="pt-BR" b="1" dirty="0" smtClean="0"/>
              <a:t>não é estudar o </a:t>
            </a:r>
            <a:r>
              <a:rPr lang="pt-BR" b="1" dirty="0" smtClean="0"/>
              <a:t>cérebro, </a:t>
            </a:r>
            <a:r>
              <a:rPr lang="pt-BR" b="1" dirty="0" smtClean="0"/>
              <a:t>e sim,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emoções</a:t>
            </a:r>
            <a:r>
              <a:rPr lang="pt-BR" b="1" dirty="0" smtClean="0"/>
              <a:t>. </a:t>
            </a:r>
            <a:endParaRPr lang="pt-BR" b="1" dirty="0" smtClean="0"/>
          </a:p>
          <a:p>
            <a:pPr>
              <a:spcAft>
                <a:spcPts val="1800"/>
              </a:spcAft>
            </a:pPr>
            <a:r>
              <a:rPr lang="pt-BR" b="1" dirty="0" smtClean="0"/>
              <a:t>As </a:t>
            </a:r>
            <a:r>
              <a:rPr lang="pt-BR" b="1" dirty="0" smtClean="0"/>
              <a:t>perguntas a fazer são: “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 dói</a:t>
            </a:r>
            <a:r>
              <a:rPr lang="pt-BR" b="1" dirty="0" smtClean="0"/>
              <a:t>?” e “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posso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ajudar</a:t>
            </a:r>
            <a:r>
              <a:rPr lang="pt-BR" b="1" dirty="0" smtClean="0"/>
              <a:t>?”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201536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43200" y="527222"/>
            <a:ext cx="5538829" cy="1309815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Depressão</a:t>
            </a:r>
            <a:br>
              <a:rPr lang="pt-BR" sz="3200" b="1" dirty="0" smtClean="0"/>
            </a:br>
            <a:r>
              <a:rPr lang="pt-BR" sz="3200" b="1" dirty="0" smtClean="0"/>
              <a:t>Recomendações </a:t>
            </a:r>
            <a:r>
              <a:rPr lang="pt-BR" sz="3200" b="1" dirty="0" smtClean="0"/>
              <a:t>aos Pastores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5762" y="1606379"/>
            <a:ext cx="10132541" cy="3591698"/>
          </a:xfrm>
        </p:spPr>
        <p:txBody>
          <a:bodyPr>
            <a:normAutofit fontScale="92500" lnSpcReduction="10000"/>
          </a:bodyPr>
          <a:lstStyle/>
          <a:p>
            <a:endParaRPr lang="pt-BR" b="1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pt-BR" sz="2600" b="1" dirty="0" smtClean="0"/>
              <a:t>Sites recomendados (em inglês):</a:t>
            </a:r>
          </a:p>
          <a:p>
            <a:pPr>
              <a:spcBef>
                <a:spcPts val="1200"/>
              </a:spcBef>
            </a:pPr>
            <a:r>
              <a:rPr lang="pt-BR" sz="2600" b="1" dirty="0" smtClean="0"/>
              <a:t>8 maneiras em que Pastores machucam os depressivos com seus sermões   </a:t>
            </a:r>
            <a:r>
              <a:rPr lang="pt-BR" sz="2000" b="1" dirty="0" smtClean="0"/>
              <a:t>(8 </a:t>
            </a:r>
            <a:r>
              <a:rPr lang="pt-BR" sz="2000" b="1" dirty="0" err="1" smtClean="0"/>
              <a:t>ways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Preachers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harm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the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Depressed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with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their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preaching</a:t>
            </a:r>
            <a:r>
              <a:rPr lang="pt-BR" sz="2000" b="1" dirty="0" smtClean="0"/>
              <a:t>)</a:t>
            </a:r>
            <a:endParaRPr lang="pt-BR" sz="2000" b="1" dirty="0" smtClean="0"/>
          </a:p>
          <a:p>
            <a:pPr>
              <a:spcBef>
                <a:spcPts val="1200"/>
              </a:spcBef>
            </a:pPr>
            <a:r>
              <a:rPr lang="pt-BR" sz="2600" b="1" dirty="0" smtClean="0"/>
              <a:t>7 maneiras que o Senhor usa a Depressão na vida de um Pastor</a:t>
            </a:r>
            <a:r>
              <a:rPr lang="pt-BR" sz="2000" b="1" dirty="0" smtClean="0"/>
              <a:t>      (7 </a:t>
            </a:r>
            <a:r>
              <a:rPr lang="pt-BR" sz="2000" b="1" dirty="0" err="1" smtClean="0"/>
              <a:t>ways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the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Lord</a:t>
            </a:r>
            <a:r>
              <a:rPr lang="pt-BR" sz="2000" b="1" dirty="0" smtClean="0"/>
              <a:t> uses </a:t>
            </a:r>
            <a:r>
              <a:rPr lang="pt-BR" sz="2000" b="1" dirty="0" err="1" smtClean="0"/>
              <a:t>Depression</a:t>
            </a:r>
            <a:r>
              <a:rPr lang="pt-BR" sz="2000" b="1" dirty="0" smtClean="0"/>
              <a:t> in </a:t>
            </a:r>
            <a:r>
              <a:rPr lang="pt-BR" sz="2000" b="1" dirty="0" err="1" smtClean="0"/>
              <a:t>the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life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of</a:t>
            </a:r>
            <a:r>
              <a:rPr lang="pt-BR" sz="2000" b="1" dirty="0" smtClean="0"/>
              <a:t> a </a:t>
            </a:r>
            <a:r>
              <a:rPr lang="pt-BR" sz="2000" b="1" dirty="0" err="1" smtClean="0"/>
              <a:t>Minister</a:t>
            </a:r>
            <a:r>
              <a:rPr lang="pt-BR" sz="2000" b="1" dirty="0" smtClean="0"/>
              <a:t>)</a:t>
            </a:r>
            <a:endParaRPr lang="pt-BR" sz="2000" b="1" dirty="0" smtClean="0"/>
          </a:p>
          <a:p>
            <a:endParaRPr lang="pt-BR" b="1" dirty="0"/>
          </a:p>
          <a:p>
            <a:r>
              <a:rPr lang="pt-BR" sz="2600" b="1" dirty="0" smtClean="0"/>
              <a:t>A GRAÇA é para </a:t>
            </a:r>
            <a:r>
              <a:rPr lang="pt-BR" sz="2600" b="1" dirty="0" smtClean="0"/>
              <a:t>todos: Mateus 11: 28-30 !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836243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m para pergunt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194" y="696620"/>
            <a:ext cx="3753251" cy="331354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3746" y="4010160"/>
            <a:ext cx="3580243" cy="225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2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09535" y="280087"/>
            <a:ext cx="2935673" cy="1153296"/>
          </a:xfrm>
        </p:spPr>
        <p:txBody>
          <a:bodyPr/>
          <a:lstStyle/>
          <a:p>
            <a:r>
              <a:rPr lang="pt-BR" b="1" dirty="0" smtClean="0"/>
              <a:t>Depressão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35676" y="1631091"/>
            <a:ext cx="10692713" cy="3163331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uma Doença</a:t>
            </a:r>
            <a:r>
              <a:rPr lang="pt-BR" b="1" dirty="0" smtClean="0"/>
              <a:t>,  muitas vezes não reconhecida pela sociedade (pela Igreja???)</a:t>
            </a:r>
          </a:p>
          <a:p>
            <a:pPr>
              <a:spcBef>
                <a:spcPts val="1800"/>
              </a:spcBef>
            </a:pPr>
            <a:r>
              <a:rPr lang="pt-BR" b="1" dirty="0" smtClean="0"/>
              <a:t>A “culpa” é daquele que dela sofre? é falta de fé? e de pouca oração?</a:t>
            </a:r>
          </a:p>
          <a:p>
            <a:pPr>
              <a:spcBef>
                <a:spcPts val="1800"/>
              </a:spcBef>
            </a:pPr>
            <a:r>
              <a:rPr lang="pt-BR" b="1" dirty="0" smtClean="0"/>
              <a:t>A vítima da depressão não perde a razão, mas a alegria e a energia para a vida</a:t>
            </a:r>
          </a:p>
          <a:p>
            <a:pPr>
              <a:spcBef>
                <a:spcPts val="1800"/>
              </a:spcBef>
            </a:pPr>
            <a:r>
              <a:rPr lang="pt-BR" b="1" dirty="0" smtClean="0"/>
              <a:t>Isso pode se tornar  numa tragédia e pode levar ao suicídio!!!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8132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2530" y="197708"/>
            <a:ext cx="3075716" cy="1161534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Depressão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19272" y="1441622"/>
            <a:ext cx="4570501" cy="2990335"/>
          </a:xfrm>
        </p:spPr>
        <p:txBody>
          <a:bodyPr/>
          <a:lstStyle/>
          <a:p>
            <a:pPr marL="0" indent="0">
              <a:buNone/>
            </a:pPr>
            <a:r>
              <a:rPr lang="pt-BR" sz="3200" b="1" dirty="0" smtClean="0"/>
              <a:t>Causas:</a:t>
            </a:r>
          </a:p>
          <a:p>
            <a:pPr>
              <a:spcBef>
                <a:spcPts val="2400"/>
              </a:spcBef>
            </a:pPr>
            <a:r>
              <a:rPr lang="pt-BR" b="1" dirty="0" smtClean="0"/>
              <a:t>Biológicas</a:t>
            </a:r>
          </a:p>
          <a:p>
            <a:pPr>
              <a:spcBef>
                <a:spcPts val="2400"/>
              </a:spcBef>
            </a:pPr>
            <a:r>
              <a:rPr lang="pt-BR" b="1" dirty="0" smtClean="0"/>
              <a:t> Genéticas</a:t>
            </a:r>
          </a:p>
          <a:p>
            <a:pPr>
              <a:spcBef>
                <a:spcPts val="2400"/>
              </a:spcBef>
            </a:pPr>
            <a:r>
              <a:rPr lang="pt-BR" b="1" dirty="0" smtClean="0"/>
              <a:t> Psicológicas e/ou ambientais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9259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63979" y="115330"/>
            <a:ext cx="2375500" cy="584886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Depressão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25037" y="576648"/>
            <a:ext cx="9053384" cy="5025081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pt-BR" sz="3200" b="1" i="1" dirty="0" smtClean="0"/>
              <a:t>Causas Biológicas</a:t>
            </a:r>
          </a:p>
          <a:p>
            <a:pPr marL="914400" lvl="2" indent="0">
              <a:buNone/>
            </a:pPr>
            <a:r>
              <a:rPr lang="pt-BR" sz="2200" b="1" dirty="0" smtClean="0"/>
              <a:t>Nos circuitos neuronais, para haver as sinapses entre os neurônios, temos NEUROTRANSMISSORES: Noradrenalina, Serotonina e Dopamina. </a:t>
            </a:r>
          </a:p>
          <a:p>
            <a:pPr marL="0" indent="0">
              <a:buNone/>
            </a:pPr>
            <a:r>
              <a:rPr lang="pt-BR" sz="2600" b="1" i="1" dirty="0" smtClean="0"/>
              <a:t>Mudanças em seus níveis no cérebro causam alterações:</a:t>
            </a:r>
          </a:p>
          <a:p>
            <a:r>
              <a:rPr lang="pt-BR" b="1" dirty="0"/>
              <a:t>n</a:t>
            </a:r>
            <a:r>
              <a:rPr lang="pt-BR" b="1" dirty="0" smtClean="0"/>
              <a:t>as emoções (tristeza, apatia) </a:t>
            </a:r>
          </a:p>
          <a:p>
            <a:r>
              <a:rPr lang="pt-BR" b="1" dirty="0" smtClean="0"/>
              <a:t>nos impulsos físicos (apetite, sono, sexualidade), </a:t>
            </a:r>
          </a:p>
          <a:p>
            <a:r>
              <a:rPr lang="pt-BR" b="1" dirty="0" smtClean="0"/>
              <a:t>na nossa reação ao estresse (físico e emocional), </a:t>
            </a:r>
          </a:p>
          <a:p>
            <a:r>
              <a:rPr lang="pt-BR" b="1" dirty="0" smtClean="0"/>
              <a:t>sensação de prazer imediato, </a:t>
            </a:r>
          </a:p>
          <a:p>
            <a:r>
              <a:rPr lang="pt-BR" b="1" dirty="0" smtClean="0"/>
              <a:t>capacidade atentiva e concentração</a:t>
            </a:r>
          </a:p>
          <a:p>
            <a:r>
              <a:rPr lang="pt-BR" b="1" dirty="0" smtClean="0"/>
              <a:t>disposição física geral.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0691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06819" y="313038"/>
            <a:ext cx="2169552" cy="617837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Depressão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19987" y="1194486"/>
            <a:ext cx="8112769" cy="425072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t-BR" sz="2800" b="1" i="1" dirty="0" smtClean="0"/>
              <a:t>Fatores genéticos da depressão</a:t>
            </a:r>
            <a:r>
              <a:rPr lang="pt-BR" b="1" i="1" dirty="0" smtClean="0"/>
              <a:t>:</a:t>
            </a:r>
          </a:p>
          <a:p>
            <a:pPr>
              <a:spcBef>
                <a:spcPts val="2400"/>
              </a:spcBef>
            </a:pPr>
            <a:r>
              <a:rPr lang="pt-BR" b="1" dirty="0" smtClean="0"/>
              <a:t>Transmissão por genes de parentes próximos e distantes</a:t>
            </a:r>
          </a:p>
          <a:p>
            <a:pPr>
              <a:spcBef>
                <a:spcPts val="2400"/>
              </a:spcBef>
            </a:pPr>
            <a:r>
              <a:rPr lang="pt-BR" b="1" dirty="0" smtClean="0"/>
              <a:t>Vários genes em conjunto transmitem a vulnerabilidade para ter a doença</a:t>
            </a:r>
          </a:p>
          <a:p>
            <a:pPr>
              <a:spcBef>
                <a:spcPts val="2400"/>
              </a:spcBef>
            </a:pPr>
            <a:r>
              <a:rPr lang="pt-BR" b="1" dirty="0" smtClean="0"/>
              <a:t> Em 70%  dos casos, sempre associados com outros fatores psicológicos e ambientais.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53776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50725" y="57665"/>
            <a:ext cx="2927434" cy="576647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Depressão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4616" y="813485"/>
            <a:ext cx="10086116" cy="517542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800" b="1" i="1" dirty="0" smtClean="0"/>
              <a:t>Fatores psicológicos e/ou ambientais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dirty="0" smtClean="0"/>
              <a:t> </a:t>
            </a:r>
            <a:r>
              <a:rPr lang="pt-BR" b="1" dirty="0" smtClean="0"/>
              <a:t>Estresse agudo e crônico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b="1" dirty="0" smtClean="0"/>
              <a:t>Personalidade = Temperamento (genética) + caráter (aprendizado, hábitos e experiências), afetando pessoas: 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2400" b="1" dirty="0" smtClean="0"/>
              <a:t>que se cobram demais 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2400" b="1" dirty="0" smtClean="0"/>
              <a:t>pessimistas 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2400" b="1" dirty="0" smtClean="0"/>
              <a:t>que necessitam ter o controle sobre tudo 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2400" b="1" dirty="0" smtClean="0"/>
              <a:t>as que não tem um sentido maior na vida (falta Deus??)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41452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19848" y="205945"/>
            <a:ext cx="5975433" cy="444843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Epidemiologia da Depressão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76864" y="757882"/>
            <a:ext cx="10709189" cy="5412258"/>
          </a:xfrm>
        </p:spPr>
        <p:txBody>
          <a:bodyPr anchor="t">
            <a:noAutofit/>
          </a:bodyPr>
          <a:lstStyle/>
          <a:p>
            <a:pPr>
              <a:spcAft>
                <a:spcPts val="1200"/>
              </a:spcAft>
            </a:pPr>
            <a:r>
              <a:rPr lang="pt-BR" b="1" dirty="0" smtClean="0"/>
              <a:t>Problema de saúde pública: até 2020 será a segunda causa para incapacidade.</a:t>
            </a:r>
          </a:p>
          <a:p>
            <a:pPr>
              <a:spcAft>
                <a:spcPts val="1200"/>
              </a:spcAft>
            </a:pPr>
            <a:r>
              <a:rPr lang="pt-BR" b="1" dirty="0" smtClean="0"/>
              <a:t>Prevalência: em torno de 4- 7% no Brasil e nos Estados Unidos; levando em conta casos mais leves também, pode chegar a 25%.</a:t>
            </a:r>
          </a:p>
          <a:p>
            <a:pPr>
              <a:spcAft>
                <a:spcPts val="1200"/>
              </a:spcAft>
            </a:pPr>
            <a:r>
              <a:rPr lang="pt-BR" b="1" u="sng" dirty="0" smtClean="0"/>
              <a:t>Incidência: de 2 mulheres para cada homem</a:t>
            </a:r>
            <a:r>
              <a:rPr lang="pt-BR" b="1" dirty="0" smtClean="0"/>
              <a:t>. Mais frequente entre 25 e 44 anos de idade</a:t>
            </a:r>
          </a:p>
          <a:p>
            <a:pPr>
              <a:spcAft>
                <a:spcPts val="1200"/>
              </a:spcAft>
            </a:pPr>
            <a:r>
              <a:rPr lang="pt-BR" b="1" dirty="0" smtClean="0"/>
              <a:t>Uma em cada  20 pessoas  será atingida por um episódio depressivo durante o curso da vida; 1 em cada 50 casos diagnosticados precisará de internação e 15% dos  deprimidos graves cometerão suicídio.</a:t>
            </a:r>
          </a:p>
          <a:p>
            <a:pPr>
              <a:spcAft>
                <a:spcPts val="1200"/>
              </a:spcAft>
            </a:pPr>
            <a:r>
              <a:rPr lang="pt-BR" b="1" dirty="0" smtClean="0"/>
              <a:t>Recaídas: 50% após o primeiro episódio, 70% após o segundo episódio.</a:t>
            </a:r>
          </a:p>
          <a:p>
            <a:pPr>
              <a:spcAft>
                <a:spcPts val="1200"/>
              </a:spcAft>
            </a:pPr>
            <a:r>
              <a:rPr lang="pt-BR" b="1" dirty="0" smtClean="0"/>
              <a:t>Sem tratamento adequado a duração dos episódios aumenta: 6 a 18 meses.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5930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7827" y="164757"/>
            <a:ext cx="6370851" cy="104620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Depressão</a:t>
            </a:r>
            <a:br>
              <a:rPr lang="pt-BR" sz="3600" b="1" dirty="0" smtClean="0"/>
            </a:br>
            <a:r>
              <a:rPr lang="pt-BR" sz="3600" b="1" dirty="0" smtClean="0"/>
              <a:t>Diagnóstico clínico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6250" y="1556951"/>
            <a:ext cx="11005750" cy="3566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i="1" dirty="0" smtClean="0"/>
              <a:t>Sintomas:</a:t>
            </a:r>
          </a:p>
          <a:p>
            <a:pPr>
              <a:spcAft>
                <a:spcPts val="1200"/>
              </a:spcAft>
            </a:pPr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Sentimento de tristeza e pesar</a:t>
            </a:r>
          </a:p>
          <a:p>
            <a:pPr>
              <a:spcAft>
                <a:spcPts val="1200"/>
              </a:spcAft>
            </a:pPr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Perda de interesses em atividades previamente  consideradas agradáveis</a:t>
            </a:r>
          </a:p>
          <a:p>
            <a:endParaRPr lang="pt-BR" b="1" dirty="0"/>
          </a:p>
          <a:p>
            <a:pPr lvl="1"/>
            <a:r>
              <a:rPr lang="pt-BR" sz="2400" b="1" dirty="0" smtClean="0"/>
              <a:t>Um ou ambos os sintomas presentes, com duração de no mínimo 2 semanas, </a:t>
            </a:r>
          </a:p>
          <a:p>
            <a:pPr lvl="1"/>
            <a:r>
              <a:rPr lang="pt-BR" sz="2400" b="1" dirty="0" smtClean="0"/>
              <a:t>com pelo menos 4 dos seguintes sintomas também presentes: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82257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549</TotalTime>
  <Words>1240</Words>
  <Application>Microsoft Office PowerPoint</Application>
  <PresentationFormat>Widescreen</PresentationFormat>
  <Paragraphs>162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6" baseType="lpstr">
      <vt:lpstr>Arial</vt:lpstr>
      <vt:lpstr>Corbel</vt:lpstr>
      <vt:lpstr>Paralaxe</vt:lpstr>
      <vt:lpstr>Depressão: como identificar e tratar  </vt:lpstr>
      <vt:lpstr>Depressão</vt:lpstr>
      <vt:lpstr>Depressão</vt:lpstr>
      <vt:lpstr>Depressão</vt:lpstr>
      <vt:lpstr>Depressão</vt:lpstr>
      <vt:lpstr>Depressão</vt:lpstr>
      <vt:lpstr>Depressão</vt:lpstr>
      <vt:lpstr>Epidemiologia da Depressão</vt:lpstr>
      <vt:lpstr>Depressão Diagnóstico clínico</vt:lpstr>
      <vt:lpstr>Depressão – diagnóstico clínico</vt:lpstr>
      <vt:lpstr>Depressão – diagnóstico clínico</vt:lpstr>
      <vt:lpstr>Depressão</vt:lpstr>
      <vt:lpstr>Depressão - Riscos</vt:lpstr>
      <vt:lpstr>Depressão - suicídio</vt:lpstr>
      <vt:lpstr>Depressão ..suicídio entre Pastores..</vt:lpstr>
      <vt:lpstr>Depressão -Tratamento</vt:lpstr>
      <vt:lpstr>Depressão</vt:lpstr>
      <vt:lpstr>Depressão </vt:lpstr>
      <vt:lpstr>Depressão ...e qual é o papel da Igreja?</vt:lpstr>
      <vt:lpstr>Depressão Suicídio- ajuda</vt:lpstr>
      <vt:lpstr>Depressão Suicídio-reflexão</vt:lpstr>
      <vt:lpstr>Depressão Recomendações aos Pastores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Depressão- como identificar e o papel preventivo e terapêutico da Igreja</dc:title>
  <dc:creator>Marlene</dc:creator>
  <cp:lastModifiedBy>Marlene</cp:lastModifiedBy>
  <cp:revision>45</cp:revision>
  <dcterms:created xsi:type="dcterms:W3CDTF">2017-09-20T23:18:51Z</dcterms:created>
  <dcterms:modified xsi:type="dcterms:W3CDTF">2017-10-06T21:56:20Z</dcterms:modified>
</cp:coreProperties>
</file>