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B8EA6-294A-1B48-825A-CF3F88EDC3C3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95979-D441-6246-A0BA-67CB21A8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Pr. Gilson Bifano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95979-D441-6246-A0BA-67CB21A82B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2F2454CF-5783-7648-8D19-EAAD8B048ADA}" type="datetimeFigureOut">
              <a:rPr lang="en-US" smtClean="0"/>
              <a:t>13/10/15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C18F286-6A8D-5C4E-BBE7-4D9761D277C3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t.wikipedia.org/wiki/Constitui%C3%A7%C3%A3o_da_Rep%C3%BAblica_Federativa_do_Brasil" TargetMode="External"/><Relationship Id="rId3" Type="http://schemas.openxmlformats.org/officeDocument/2006/relationships/hyperlink" Target="https://pt.wikipedia.org/wiki/Descendent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05538" y="3235792"/>
            <a:ext cx="7551601" cy="1612607"/>
          </a:xfrm>
        </p:spPr>
        <p:txBody>
          <a:bodyPr>
            <a:normAutofit fontScale="90000"/>
          </a:bodyPr>
          <a:lstStyle/>
          <a:p>
            <a:r>
              <a:rPr lang="pt-BR" i="1" dirty="0"/>
              <a:t>O desafio </a:t>
            </a: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i="1" dirty="0" smtClean="0"/>
              <a:t>da </a:t>
            </a:r>
            <a:r>
              <a:rPr lang="pt-BR" i="1" dirty="0"/>
              <a:t>família </a:t>
            </a:r>
            <a:r>
              <a:rPr lang="pt-BR" i="1" dirty="0" err="1"/>
              <a:t>monoparental</a:t>
            </a:r>
            <a:r>
              <a:rPr lang="pt-BR" i="1" dirty="0"/>
              <a:t> e da adoção de filhos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1029302">
            <a:off x="4750075" y="4747464"/>
            <a:ext cx="346320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Pr. Gilson Bifano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6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1353458"/>
            <a:ext cx="7716837" cy="1447800"/>
          </a:xfrm>
        </p:spPr>
        <p:txBody>
          <a:bodyPr/>
          <a:lstStyle/>
          <a:p>
            <a:pPr algn="ctr"/>
            <a:r>
              <a:rPr lang="en-US" sz="6600" b="1" dirty="0" err="1" smtClean="0">
                <a:latin typeface="Verdana"/>
                <a:cs typeface="Verdana"/>
              </a:rPr>
              <a:t>Conceituação</a:t>
            </a:r>
            <a:endParaRPr lang="en-US" sz="6600" b="1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9" y="2856114"/>
            <a:ext cx="7716838" cy="3388658"/>
          </a:xfrm>
        </p:spPr>
        <p:txBody>
          <a:bodyPr>
            <a:noAutofit/>
          </a:bodyPr>
          <a:lstStyle/>
          <a:p>
            <a:r>
              <a:rPr lang="en-US" sz="4000" i="1" dirty="0" err="1">
                <a:solidFill>
                  <a:schemeClr val="tx1"/>
                </a:solidFill>
                <a:latin typeface="Verdana"/>
                <a:cs typeface="Verdana"/>
              </a:rPr>
              <a:t>F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amília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monoparental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é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aquela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que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tem </a:t>
            </a:r>
            <a:r>
              <a:rPr lang="en-US" sz="4000" i="1" dirty="0" err="1">
                <a:solidFill>
                  <a:schemeClr val="tx1"/>
                </a:solidFill>
                <a:latin typeface="Verdana"/>
                <a:cs typeface="Verdana"/>
              </a:rPr>
              <a:t>apenas</a:t>
            </a:r>
            <a:r>
              <a:rPr lang="en-US" sz="4000" i="1" dirty="0">
                <a:solidFill>
                  <a:schemeClr val="tx1"/>
                </a:solidFill>
                <a:latin typeface="Verdana"/>
                <a:cs typeface="Verdana"/>
              </a:rPr>
              <a:t> um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pai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ou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uma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mãe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criando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filho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ou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US" sz="4000" i="1" dirty="0" err="1" smtClean="0">
                <a:solidFill>
                  <a:schemeClr val="tx1"/>
                </a:solidFill>
                <a:latin typeface="Verdana"/>
                <a:cs typeface="Verdana"/>
              </a:rPr>
              <a:t>filhos</a:t>
            </a:r>
            <a:r>
              <a:rPr lang="en-US" sz="4000" i="1" dirty="0" smtClean="0">
                <a:solidFill>
                  <a:schemeClr val="tx1"/>
                </a:solidFill>
                <a:latin typeface="Verdana"/>
                <a:cs typeface="Verdana"/>
              </a:rPr>
              <a:t> </a:t>
            </a:r>
          </a:p>
          <a:p>
            <a:r>
              <a:rPr lang="en-US" sz="3200" i="1" dirty="0" smtClean="0">
                <a:effectLst/>
                <a:latin typeface="Verdana"/>
                <a:cs typeface="Verdana"/>
              </a:rPr>
              <a:t>Nadine </a:t>
            </a:r>
            <a:r>
              <a:rPr lang="en-US" sz="3200" i="1" dirty="0" err="1">
                <a:effectLst/>
                <a:latin typeface="Verdana"/>
                <a:cs typeface="Verdana"/>
              </a:rPr>
              <a:t>Lefaucher</a:t>
            </a:r>
            <a:r>
              <a:rPr lang="en-US" sz="3200" i="1" dirty="0">
                <a:effectLst/>
                <a:latin typeface="Verdana"/>
                <a:cs typeface="Verdana"/>
              </a:rPr>
              <a:t>, </a:t>
            </a:r>
            <a:r>
              <a:rPr lang="en-US" sz="3200" i="1" dirty="0" err="1">
                <a:effectLst/>
                <a:latin typeface="Verdana"/>
                <a:cs typeface="Verdana"/>
              </a:rPr>
              <a:t>na</a:t>
            </a:r>
            <a:r>
              <a:rPr lang="en-US" sz="3200" i="1" dirty="0">
                <a:effectLst/>
                <a:latin typeface="Verdana"/>
                <a:cs typeface="Verdana"/>
              </a:rPr>
              <a:t> </a:t>
            </a:r>
            <a:r>
              <a:rPr lang="en-US" sz="3200" i="1" dirty="0" err="1">
                <a:effectLst/>
                <a:latin typeface="Verdana"/>
                <a:cs typeface="Verdana"/>
              </a:rPr>
              <a:t>França</a:t>
            </a:r>
            <a:r>
              <a:rPr lang="en-US" sz="3200" i="1" dirty="0">
                <a:effectLst/>
                <a:latin typeface="Verdana"/>
                <a:cs typeface="Verdana"/>
              </a:rPr>
              <a:t> </a:t>
            </a:r>
            <a:r>
              <a:rPr lang="en-US" sz="3200" i="1" dirty="0" smtClean="0">
                <a:effectLst/>
                <a:latin typeface="Verdana"/>
                <a:cs typeface="Verdana"/>
              </a:rPr>
              <a:t>(</a:t>
            </a:r>
            <a:r>
              <a:rPr lang="en-US" sz="3200" i="1" dirty="0" err="1" smtClean="0">
                <a:effectLst/>
                <a:latin typeface="Verdana"/>
                <a:cs typeface="Verdana"/>
              </a:rPr>
              <a:t>meado</a:t>
            </a:r>
            <a:r>
              <a:rPr lang="en-US" sz="3200" i="1" dirty="0" smtClean="0">
                <a:effectLst/>
                <a:latin typeface="Verdana"/>
                <a:cs typeface="Verdana"/>
              </a:rPr>
              <a:t> da </a:t>
            </a:r>
            <a:r>
              <a:rPr lang="en-US" sz="3200" i="1" dirty="0" err="1" smtClean="0">
                <a:effectLst/>
                <a:latin typeface="Verdana"/>
                <a:cs typeface="Verdana"/>
              </a:rPr>
              <a:t>década</a:t>
            </a:r>
            <a:r>
              <a:rPr lang="en-US" sz="3200" i="1" dirty="0" smtClean="0">
                <a:effectLst/>
                <a:latin typeface="Verdana"/>
                <a:cs typeface="Verdana"/>
              </a:rPr>
              <a:t> de 70)</a:t>
            </a:r>
            <a:endParaRPr lang="en-US" sz="3200" i="1" dirty="0">
              <a:latin typeface="Verdana"/>
              <a:cs typeface="Verdana"/>
            </a:endParaRPr>
          </a:p>
          <a:p>
            <a:endParaRPr lang="en-US" sz="4800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706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401056"/>
            <a:ext cx="7716837" cy="1447800"/>
          </a:xfrm>
        </p:spPr>
        <p:txBody>
          <a:bodyPr/>
          <a:lstStyle/>
          <a:p>
            <a:r>
              <a:rPr lang="en-US" sz="6600" dirty="0" err="1" smtClean="0"/>
              <a:t>Exemplos</a:t>
            </a:r>
            <a:r>
              <a:rPr lang="en-US" sz="6600" dirty="0" smtClean="0"/>
              <a:t> </a:t>
            </a:r>
            <a:r>
              <a:rPr lang="en-US" sz="6600" dirty="0" err="1" smtClean="0"/>
              <a:t>bíblicos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rmAutofit fontScale="70000" lnSpcReduction="20000"/>
          </a:bodyPr>
          <a:lstStyle/>
          <a:p>
            <a:r>
              <a:rPr lang="en-US" sz="5700" b="1" i="1" dirty="0" smtClean="0">
                <a:latin typeface="Verdana"/>
                <a:cs typeface="Verdana"/>
              </a:rPr>
              <a:t>Hagar e Ismael (</a:t>
            </a:r>
            <a:r>
              <a:rPr lang="en-US" sz="5700" b="1" i="1" dirty="0">
                <a:latin typeface="Verdana"/>
                <a:cs typeface="Verdana"/>
              </a:rPr>
              <a:t>21.16-</a:t>
            </a:r>
            <a:r>
              <a:rPr lang="en-US" sz="5700" b="1" i="1" dirty="0" smtClean="0">
                <a:latin typeface="Verdana"/>
                <a:cs typeface="Verdana"/>
              </a:rPr>
              <a:t>18)</a:t>
            </a:r>
          </a:p>
          <a:p>
            <a:r>
              <a:rPr lang="en-US" sz="5700" b="1" i="1" dirty="0" err="1" smtClean="0">
                <a:latin typeface="Verdana"/>
                <a:cs typeface="Verdana"/>
              </a:rPr>
              <a:t>Viúva</a:t>
            </a:r>
            <a:r>
              <a:rPr lang="en-US" sz="5700" b="1" i="1" dirty="0" smtClean="0">
                <a:latin typeface="Verdana"/>
                <a:cs typeface="Verdana"/>
              </a:rPr>
              <a:t> de </a:t>
            </a:r>
            <a:r>
              <a:rPr lang="en-US" sz="5700" b="1" i="1" dirty="0" err="1" smtClean="0">
                <a:latin typeface="Verdana"/>
                <a:cs typeface="Verdana"/>
              </a:rPr>
              <a:t>Serepta</a:t>
            </a:r>
            <a:r>
              <a:rPr lang="en-US" sz="5700" b="1" i="1" dirty="0" smtClean="0">
                <a:latin typeface="Verdana"/>
                <a:cs typeface="Verdana"/>
              </a:rPr>
              <a:t> (</a:t>
            </a:r>
            <a:r>
              <a:rPr lang="pt-BR" sz="5700" b="1" i="1" dirty="0" err="1">
                <a:latin typeface="Verdana"/>
                <a:cs typeface="Verdana"/>
              </a:rPr>
              <a:t>I</a:t>
            </a:r>
            <a:r>
              <a:rPr lang="pt-BR" sz="5700" b="1" i="1" dirty="0">
                <a:latin typeface="Verdana"/>
                <a:cs typeface="Verdana"/>
              </a:rPr>
              <a:t> Reis 17.8-</a:t>
            </a:r>
            <a:r>
              <a:rPr lang="pt-BR" sz="5700" b="1" i="1" dirty="0" smtClean="0">
                <a:latin typeface="Verdana"/>
                <a:cs typeface="Verdana"/>
              </a:rPr>
              <a:t>24)</a:t>
            </a:r>
            <a:endParaRPr lang="en-US" sz="5700" b="1" i="1" dirty="0" smtClean="0">
              <a:latin typeface="Verdana"/>
              <a:cs typeface="Verdana"/>
            </a:endParaRPr>
          </a:p>
          <a:p>
            <a:r>
              <a:rPr lang="en-US" sz="5700" b="1" i="1" dirty="0" err="1" smtClean="0">
                <a:latin typeface="Verdana"/>
                <a:cs typeface="Verdana"/>
              </a:rPr>
              <a:t>Viúva</a:t>
            </a:r>
            <a:r>
              <a:rPr lang="en-US" sz="5700" b="1" i="1" dirty="0" smtClean="0">
                <a:latin typeface="Verdana"/>
                <a:cs typeface="Verdana"/>
              </a:rPr>
              <a:t> de </a:t>
            </a:r>
            <a:r>
              <a:rPr lang="en-US" sz="5700" b="1" i="1" dirty="0" err="1" smtClean="0">
                <a:latin typeface="Verdana"/>
                <a:cs typeface="Verdana"/>
              </a:rPr>
              <a:t>Naim</a:t>
            </a:r>
            <a:r>
              <a:rPr lang="en-US" sz="5700" b="1" i="1" dirty="0" smtClean="0">
                <a:latin typeface="Verdana"/>
                <a:cs typeface="Verdana"/>
              </a:rPr>
              <a:t> (</a:t>
            </a:r>
            <a:r>
              <a:rPr lang="pt-BR" sz="5700" b="1" i="1" dirty="0" smtClean="0">
                <a:latin typeface="Verdana"/>
                <a:cs typeface="Verdana"/>
              </a:rPr>
              <a:t>Lucas </a:t>
            </a:r>
            <a:r>
              <a:rPr lang="pt-BR" sz="5700" b="1" i="1" dirty="0">
                <a:latin typeface="Verdana"/>
                <a:cs typeface="Verdana"/>
              </a:rPr>
              <a:t>7.11-</a:t>
            </a:r>
            <a:r>
              <a:rPr lang="pt-BR" sz="5700" b="1" i="1" dirty="0" smtClean="0">
                <a:latin typeface="Verdana"/>
                <a:cs typeface="Verdana"/>
              </a:rPr>
              <a:t>17)</a:t>
            </a:r>
            <a:endParaRPr lang="en-US" sz="5700" b="1" i="1" dirty="0" smtClean="0"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58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 Lugar da </a:t>
            </a:r>
            <a:r>
              <a:rPr lang="en-US" dirty="0" err="1" smtClean="0"/>
              <a:t>Família</a:t>
            </a:r>
            <a:r>
              <a:rPr lang="en-US" dirty="0" smtClean="0"/>
              <a:t> </a:t>
            </a:r>
            <a:r>
              <a:rPr lang="en-US" dirty="0" err="1" smtClean="0"/>
              <a:t>Monoparental</a:t>
            </a:r>
            <a:r>
              <a:rPr lang="en-US" dirty="0" smtClean="0"/>
              <a:t> no </a:t>
            </a:r>
            <a:r>
              <a:rPr lang="en-US" dirty="0" err="1" smtClean="0"/>
              <a:t>Brasil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2837970"/>
            <a:ext cx="8781143" cy="402002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No </a:t>
            </a:r>
            <a:r>
              <a:rPr lang="en-US" sz="3600" b="1" dirty="0" err="1">
                <a:solidFill>
                  <a:srgbClr val="000000"/>
                </a:solidFill>
                <a:latin typeface="Verdana"/>
                <a:cs typeface="Verdana"/>
              </a:rPr>
              <a:t>Brasil</a:t>
            </a:r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, a </a:t>
            </a:r>
            <a:r>
              <a:rPr lang="en-US" sz="3600" b="1" dirty="0" err="1">
                <a:solidFill>
                  <a:srgbClr val="000000"/>
                </a:solidFill>
                <a:latin typeface="Verdana"/>
                <a:cs typeface="Verdana"/>
              </a:rPr>
              <a:t>família</a:t>
            </a:r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erdana"/>
                <a:cs typeface="Verdana"/>
              </a:rPr>
              <a:t>monoparental</a:t>
            </a:r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erdana"/>
                <a:cs typeface="Verdana"/>
              </a:rPr>
              <a:t>é</a:t>
            </a:r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erdana"/>
                <a:cs typeface="Verdana"/>
              </a:rPr>
              <a:t>prevista</a:t>
            </a:r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erdana"/>
                <a:cs typeface="Verdana"/>
              </a:rPr>
              <a:t>pelo</a:t>
            </a:r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Verdana"/>
                <a:cs typeface="Verdana"/>
              </a:rPr>
              <a:t>artigo</a:t>
            </a:r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 226 da </a:t>
            </a:r>
            <a:r>
              <a:rPr lang="en-US" sz="3600" b="1" dirty="0" err="1" smtClean="0">
                <a:solidFill>
                  <a:srgbClr val="000000"/>
                </a:solidFill>
                <a:latin typeface="Verdana"/>
                <a:cs typeface="Verdana"/>
              </a:rPr>
              <a:t>Constituição</a:t>
            </a:r>
            <a:r>
              <a:rPr lang="en-US" sz="3600" b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/>
                <a:cs typeface="Verdana"/>
              </a:rPr>
              <a:t>Federal</a:t>
            </a:r>
            <a:r>
              <a:rPr lang="en-US" sz="3600" b="1" i="1" dirty="0" err="1" smtClean="0">
                <a:solidFill>
                  <a:schemeClr val="tx1"/>
                </a:solidFill>
                <a:latin typeface="Verdana"/>
                <a:cs typeface="Verdana"/>
                <a:hlinkClick r:id="rId2"/>
              </a:rPr>
              <a:t>”é</a:t>
            </a:r>
            <a:r>
              <a:rPr lang="en-US" sz="3600" b="1" i="1" dirty="0" smtClean="0">
                <a:solidFill>
                  <a:schemeClr val="tx1"/>
                </a:solidFill>
                <a:latin typeface="Verdana"/>
                <a:cs typeface="Verdana"/>
                <a:hlinkClick r:id="rId2"/>
              </a:rPr>
              <a:t> a </a:t>
            </a:r>
            <a:r>
              <a:rPr lang="en-US" sz="3600" b="1" i="1" dirty="0">
                <a:solidFill>
                  <a:schemeClr val="tx1"/>
                </a:solidFill>
                <a:latin typeface="Verdana"/>
                <a:cs typeface="Verdana"/>
                <a:hlinkClick r:id="rId2"/>
              </a:rPr>
              <a:t>comunidade formada por qualquer dos pais e seus </a:t>
            </a:r>
            <a:r>
              <a:rPr lang="en-US" sz="3600" b="1" i="1" dirty="0">
                <a:solidFill>
                  <a:schemeClr val="tx1"/>
                </a:solidFill>
                <a:latin typeface="Verdana"/>
                <a:cs typeface="Verdana"/>
                <a:hlinkClick r:id="rId3"/>
              </a:rPr>
              <a:t>descendentes"</a:t>
            </a:r>
            <a:endParaRPr lang="en-US" sz="3600" b="1" i="1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126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603" r="17603"/>
          <a:stretch>
            <a:fillRect/>
          </a:stretch>
        </p:blipFill>
        <p:spPr>
          <a:xfrm rot="21338992">
            <a:off x="2559050" y="382588"/>
            <a:ext cx="3240088" cy="25003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err="1" smtClean="0">
                <a:ln/>
                <a:solidFill>
                  <a:schemeClr val="accent3"/>
                </a:solidFill>
              </a:rPr>
              <a:t>Em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2003 </a:t>
            </a:r>
            <a:r>
              <a:rPr lang="en-US" sz="3200" b="1" dirty="0">
                <a:ln/>
                <a:solidFill>
                  <a:schemeClr val="accent3"/>
                </a:solidFill>
              </a:rPr>
              <a:t>a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proporção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é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de 95,2% de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mulheres</a:t>
            </a:r>
            <a:r>
              <a:rPr lang="en-US" sz="3200" b="1" dirty="0">
                <a:ln/>
                <a:solidFill>
                  <a:schemeClr val="accent3"/>
                </a:solidFill>
              </a:rPr>
              <a:t> e 4,6% de </a:t>
            </a:r>
            <a:r>
              <a:rPr lang="en-US" sz="3200" b="1" dirty="0" err="1">
                <a:ln/>
                <a:solidFill>
                  <a:schemeClr val="accent3"/>
                </a:solidFill>
              </a:rPr>
              <a:t>homens</a:t>
            </a:r>
            <a:endParaRPr lang="en-U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260183"/>
            <a:ext cx="9144000" cy="1612153"/>
          </a:xfrm>
        </p:spPr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1970</a:t>
            </a:r>
            <a:r>
              <a:rPr lang="en-US" dirty="0"/>
              <a:t>, 82,3% das </a:t>
            </a:r>
            <a:r>
              <a:rPr lang="en-US" dirty="0" err="1"/>
              <a:t>famílias</a:t>
            </a:r>
            <a:r>
              <a:rPr lang="en-US" dirty="0"/>
              <a:t> </a:t>
            </a:r>
            <a:r>
              <a:rPr lang="en-US" dirty="0" err="1"/>
              <a:t>monoparentais</a:t>
            </a:r>
            <a:r>
              <a:rPr lang="en-US" dirty="0"/>
              <a:t> </a:t>
            </a:r>
            <a:r>
              <a:rPr lang="en-US" dirty="0" err="1"/>
              <a:t>eram</a:t>
            </a:r>
            <a:r>
              <a:rPr lang="en-US" dirty="0"/>
              <a:t> </a:t>
            </a:r>
            <a:r>
              <a:rPr lang="en-US" dirty="0" err="1"/>
              <a:t>chefiadas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mulheres</a:t>
            </a:r>
            <a:r>
              <a:rPr lang="en-US" dirty="0"/>
              <a:t> e 17,7%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 smtClean="0"/>
              <a:t>homens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3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CB1E"/>
                </a:solidFill>
              </a:rPr>
              <a:t>Tipos</a:t>
            </a:r>
            <a:r>
              <a:rPr lang="en-US" dirty="0" smtClean="0">
                <a:solidFill>
                  <a:srgbClr val="FFCB1E"/>
                </a:solidFill>
              </a:rPr>
              <a:t> de </a:t>
            </a:r>
            <a:r>
              <a:rPr lang="en-US" dirty="0" err="1" smtClean="0">
                <a:solidFill>
                  <a:srgbClr val="FFCB1E"/>
                </a:solidFill>
              </a:rPr>
              <a:t>famílias</a:t>
            </a:r>
            <a:r>
              <a:rPr lang="en-US" dirty="0" smtClean="0">
                <a:solidFill>
                  <a:srgbClr val="FFCB1E"/>
                </a:solidFill>
              </a:rPr>
              <a:t> </a:t>
            </a:r>
            <a:r>
              <a:rPr lang="en-US" dirty="0" err="1" smtClean="0">
                <a:solidFill>
                  <a:srgbClr val="FFCB1E"/>
                </a:solidFill>
              </a:rPr>
              <a:t>monoparentais</a:t>
            </a:r>
            <a:endParaRPr lang="en-US" dirty="0">
              <a:solidFill>
                <a:srgbClr val="FFCB1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819400"/>
            <a:ext cx="9144000" cy="3388658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err="1" smtClean="0">
                <a:effectLst/>
              </a:rPr>
              <a:t>Viuvez</a:t>
            </a:r>
            <a:r>
              <a:rPr lang="en-US" sz="11200" dirty="0" smtClean="0">
                <a:effectLst/>
              </a:rPr>
              <a:t> (</a:t>
            </a:r>
            <a:r>
              <a:rPr lang="en-US" sz="11200" dirty="0" err="1" smtClean="0">
                <a:effectLst/>
              </a:rPr>
              <a:t>grandes</a:t>
            </a:r>
            <a:r>
              <a:rPr lang="en-US" sz="11200" dirty="0" smtClean="0">
                <a:effectLst/>
              </a:rPr>
              <a:t> </a:t>
            </a:r>
            <a:r>
              <a:rPr lang="en-US" sz="11200" dirty="0" err="1" smtClean="0">
                <a:effectLst/>
              </a:rPr>
              <a:t>guerras</a:t>
            </a:r>
            <a:r>
              <a:rPr lang="en-US" sz="11200" dirty="0" smtClean="0">
                <a:effectLst/>
              </a:rPr>
              <a:t>)</a:t>
            </a:r>
          </a:p>
          <a:p>
            <a:r>
              <a:rPr lang="en-US" sz="11200" dirty="0" err="1">
                <a:effectLst/>
              </a:rPr>
              <a:t>S</a:t>
            </a:r>
            <a:r>
              <a:rPr lang="en-US" sz="11200" dirty="0" err="1" smtClean="0">
                <a:effectLst/>
              </a:rPr>
              <a:t>eparação</a:t>
            </a:r>
            <a:r>
              <a:rPr lang="en-US" sz="11200" dirty="0" smtClean="0">
                <a:effectLst/>
              </a:rPr>
              <a:t> judicial (</a:t>
            </a:r>
            <a:r>
              <a:rPr lang="en-US" sz="11200" dirty="0" err="1" smtClean="0">
                <a:effectLst/>
              </a:rPr>
              <a:t>Advento</a:t>
            </a:r>
            <a:r>
              <a:rPr lang="en-US" sz="11200" dirty="0" smtClean="0">
                <a:effectLst/>
              </a:rPr>
              <a:t> de leis)</a:t>
            </a:r>
            <a:endParaRPr lang="en-US" sz="11200" dirty="0">
              <a:effectLst/>
            </a:endParaRPr>
          </a:p>
          <a:p>
            <a:r>
              <a:rPr lang="en-US" sz="11200" dirty="0" err="1" smtClean="0">
                <a:effectLst/>
              </a:rPr>
              <a:t>Divórcio</a:t>
            </a:r>
            <a:endParaRPr lang="en-US" sz="11200" dirty="0">
              <a:effectLst/>
            </a:endParaRPr>
          </a:p>
          <a:p>
            <a:r>
              <a:rPr lang="en-US" sz="11200" dirty="0" err="1" smtClean="0">
                <a:effectLst/>
              </a:rPr>
              <a:t>Adoção</a:t>
            </a:r>
            <a:r>
              <a:rPr lang="en-US" sz="11200" dirty="0" smtClean="0">
                <a:effectLst/>
              </a:rPr>
              <a:t> unilateral (ECA)</a:t>
            </a:r>
            <a:endParaRPr lang="en-US" sz="11200" dirty="0">
              <a:effectLst/>
            </a:endParaRPr>
          </a:p>
          <a:p>
            <a:r>
              <a:rPr lang="en-US" sz="11200" dirty="0" err="1" smtClean="0">
                <a:effectLst/>
              </a:rPr>
              <a:t>Não</a:t>
            </a:r>
            <a:r>
              <a:rPr lang="en-US" sz="11200" dirty="0" smtClean="0">
                <a:effectLst/>
              </a:rPr>
              <a:t> </a:t>
            </a:r>
            <a:r>
              <a:rPr lang="en-US" sz="11200" dirty="0" err="1">
                <a:effectLst/>
              </a:rPr>
              <a:t>reconhecimento</a:t>
            </a:r>
            <a:r>
              <a:rPr lang="en-US" sz="11200" dirty="0">
                <a:effectLst/>
              </a:rPr>
              <a:t> de </a:t>
            </a:r>
            <a:r>
              <a:rPr lang="en-US" sz="11200" dirty="0" err="1">
                <a:effectLst/>
              </a:rPr>
              <a:t>sua</a:t>
            </a:r>
            <a:r>
              <a:rPr lang="en-US" sz="11200" dirty="0">
                <a:effectLst/>
              </a:rPr>
              <a:t> </a:t>
            </a:r>
            <a:r>
              <a:rPr lang="en-US" sz="11200" dirty="0" err="1">
                <a:effectLst/>
              </a:rPr>
              <a:t>filiação</a:t>
            </a:r>
            <a:r>
              <a:rPr lang="en-US" sz="11200" dirty="0">
                <a:effectLst/>
              </a:rPr>
              <a:t> </a:t>
            </a:r>
            <a:r>
              <a:rPr lang="en-US" sz="11200" dirty="0" err="1">
                <a:effectLst/>
              </a:rPr>
              <a:t>pelo</a:t>
            </a:r>
            <a:r>
              <a:rPr lang="en-US" sz="11200" dirty="0">
                <a:effectLst/>
              </a:rPr>
              <a:t> outro </a:t>
            </a:r>
            <a:r>
              <a:rPr lang="en-US" sz="11200" dirty="0" smtClean="0">
                <a:effectLst/>
              </a:rPr>
              <a:t>genitor</a:t>
            </a:r>
            <a:endParaRPr lang="en-US" sz="11200" dirty="0">
              <a:effectLst/>
            </a:endParaRPr>
          </a:p>
          <a:p>
            <a:r>
              <a:rPr lang="en-US" sz="11200" dirty="0" err="1" smtClean="0">
                <a:effectLst/>
              </a:rPr>
              <a:t>Produção</a:t>
            </a:r>
            <a:r>
              <a:rPr lang="en-US" sz="11200" dirty="0" smtClean="0">
                <a:effectLst/>
              </a:rPr>
              <a:t> </a:t>
            </a:r>
            <a:r>
              <a:rPr lang="en-US" sz="11200" dirty="0" err="1" smtClean="0">
                <a:effectLst/>
              </a:rPr>
              <a:t>independente</a:t>
            </a:r>
            <a:r>
              <a:rPr lang="en-US" sz="11200" dirty="0" smtClean="0">
                <a:effectLst/>
              </a:rPr>
              <a:t> </a:t>
            </a:r>
            <a:r>
              <a:rPr lang="en-US" sz="11200" dirty="0" err="1" smtClean="0">
                <a:effectLst/>
              </a:rPr>
              <a:t>por</a:t>
            </a:r>
            <a:r>
              <a:rPr lang="en-US" sz="11200" dirty="0" smtClean="0">
                <a:effectLst/>
              </a:rPr>
              <a:t> </a:t>
            </a:r>
            <a:r>
              <a:rPr lang="en-US" sz="11200" dirty="0" err="1" smtClean="0">
                <a:effectLst/>
              </a:rPr>
              <a:t>meios</a:t>
            </a:r>
            <a:r>
              <a:rPr lang="en-US" sz="11200" dirty="0" smtClean="0">
                <a:effectLst/>
              </a:rPr>
              <a:t> </a:t>
            </a:r>
            <a:r>
              <a:rPr lang="en-US" sz="11200" dirty="0" err="1" smtClean="0">
                <a:effectLst/>
              </a:rPr>
              <a:t>normais</a:t>
            </a:r>
            <a:r>
              <a:rPr lang="en-US" sz="11200" dirty="0" smtClean="0">
                <a:effectLst/>
              </a:rPr>
              <a:t> e </a:t>
            </a:r>
            <a:r>
              <a:rPr lang="en-US" sz="11200" dirty="0" err="1" smtClean="0">
                <a:effectLst/>
              </a:rPr>
              <a:t>por</a:t>
            </a:r>
            <a:r>
              <a:rPr lang="en-US" sz="11200" dirty="0" smtClean="0">
                <a:effectLst/>
              </a:rPr>
              <a:t> </a:t>
            </a:r>
            <a:r>
              <a:rPr lang="en-US" sz="11200" dirty="0" err="1" smtClean="0">
                <a:effectLst/>
              </a:rPr>
              <a:t>inseminação</a:t>
            </a:r>
            <a:r>
              <a:rPr lang="en-US" sz="11200" dirty="0" smtClean="0">
                <a:effectLst/>
              </a:rPr>
              <a:t> </a:t>
            </a:r>
            <a:r>
              <a:rPr lang="en-US" sz="11200" dirty="0" err="1" smtClean="0">
                <a:effectLst/>
              </a:rPr>
              <a:t>artifical</a:t>
            </a:r>
            <a:r>
              <a:rPr lang="en-US" sz="11200" dirty="0" smtClean="0">
                <a:effectLst/>
              </a:rPr>
              <a:t>, </a:t>
            </a:r>
            <a:r>
              <a:rPr lang="en-US" sz="11200" dirty="0">
                <a:effectLst/>
              </a:rPr>
              <a:t>etc. </a:t>
            </a:r>
            <a:endParaRPr lang="en-US" sz="1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5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Cuidado</a:t>
            </a:r>
            <a:r>
              <a:rPr lang="en-US" dirty="0" smtClean="0"/>
              <a:t> pastoral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famílias</a:t>
            </a:r>
            <a:r>
              <a:rPr lang="en-US" dirty="0" smtClean="0"/>
              <a:t> </a:t>
            </a:r>
            <a:r>
              <a:rPr lang="en-US" dirty="0" err="1" smtClean="0"/>
              <a:t>monoparentais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2788" y="3012142"/>
            <a:ext cx="8431212" cy="3388658"/>
          </a:xfrm>
        </p:spPr>
        <p:txBody>
          <a:bodyPr>
            <a:normAutofit fontScale="85000" lnSpcReduction="20000"/>
          </a:bodyPr>
          <a:lstStyle/>
          <a:p>
            <a:r>
              <a:rPr lang="en-US" sz="3500" b="1" dirty="0" err="1">
                <a:solidFill>
                  <a:srgbClr val="FFCB1E"/>
                </a:solidFill>
              </a:rPr>
              <a:t>Verdade</a:t>
            </a:r>
            <a:r>
              <a:rPr lang="en-US" sz="3500" b="1" dirty="0">
                <a:solidFill>
                  <a:srgbClr val="FFCB1E"/>
                </a:solidFill>
              </a:rPr>
              <a:t> e </a:t>
            </a:r>
            <a:r>
              <a:rPr lang="en-US" sz="3500" b="1" dirty="0" err="1">
                <a:solidFill>
                  <a:srgbClr val="FFCB1E"/>
                </a:solidFill>
              </a:rPr>
              <a:t>beleza</a:t>
            </a:r>
            <a:r>
              <a:rPr lang="en-US" sz="3500" b="1" dirty="0">
                <a:solidFill>
                  <a:srgbClr val="FFCB1E"/>
                </a:solidFill>
              </a:rPr>
              <a:t> da </a:t>
            </a:r>
            <a:r>
              <a:rPr lang="en-US" sz="3500" b="1" dirty="0" err="1">
                <a:solidFill>
                  <a:srgbClr val="FFCB1E"/>
                </a:solidFill>
              </a:rPr>
              <a:t>família</a:t>
            </a:r>
            <a:r>
              <a:rPr lang="en-US" sz="3500" b="1" dirty="0">
                <a:solidFill>
                  <a:srgbClr val="FFCB1E"/>
                </a:solidFill>
              </a:rPr>
              <a:t>, </a:t>
            </a:r>
            <a:r>
              <a:rPr lang="en-US" sz="3500" b="1" dirty="0" err="1">
                <a:solidFill>
                  <a:srgbClr val="FFCB1E"/>
                </a:solidFill>
              </a:rPr>
              <a:t>misericórdia</a:t>
            </a:r>
            <a:r>
              <a:rPr lang="en-US" sz="3500" b="1" dirty="0">
                <a:solidFill>
                  <a:srgbClr val="FFCB1E"/>
                </a:solidFill>
              </a:rPr>
              <a:t> </a:t>
            </a:r>
            <a:r>
              <a:rPr lang="en-US" sz="3500" b="1" dirty="0" err="1">
                <a:solidFill>
                  <a:srgbClr val="FFCB1E"/>
                </a:solidFill>
              </a:rPr>
              <a:t>pelas</a:t>
            </a:r>
            <a:r>
              <a:rPr lang="en-US" sz="3500" b="1" dirty="0">
                <a:solidFill>
                  <a:srgbClr val="FFCB1E"/>
                </a:solidFill>
              </a:rPr>
              <a:t> </a:t>
            </a:r>
            <a:r>
              <a:rPr lang="en-US" sz="3500" b="1" dirty="0" err="1">
                <a:solidFill>
                  <a:srgbClr val="FFCB1E"/>
                </a:solidFill>
              </a:rPr>
              <a:t>famílias</a:t>
            </a:r>
            <a:r>
              <a:rPr lang="en-US" sz="3500" b="1" dirty="0">
                <a:solidFill>
                  <a:srgbClr val="FFCB1E"/>
                </a:solidFill>
              </a:rPr>
              <a:t> </a:t>
            </a:r>
            <a:r>
              <a:rPr lang="en-US" sz="3500" b="1" dirty="0" err="1">
                <a:solidFill>
                  <a:srgbClr val="FFCB1E"/>
                </a:solidFill>
              </a:rPr>
              <a:t>feridas</a:t>
            </a:r>
            <a:r>
              <a:rPr lang="en-US" sz="3500" b="1" dirty="0">
                <a:solidFill>
                  <a:srgbClr val="FFCB1E"/>
                </a:solidFill>
              </a:rPr>
              <a:t> e </a:t>
            </a:r>
            <a:r>
              <a:rPr lang="en-US" sz="3500" b="1" dirty="0" err="1" smtClean="0">
                <a:solidFill>
                  <a:srgbClr val="FFCB1E"/>
                </a:solidFill>
              </a:rPr>
              <a:t>frágeis</a:t>
            </a:r>
            <a:r>
              <a:rPr lang="en-US" sz="3500" b="1" dirty="0" smtClean="0">
                <a:solidFill>
                  <a:srgbClr val="FFCB1E"/>
                </a:solidFill>
              </a:rPr>
              <a:t>.</a:t>
            </a:r>
          </a:p>
          <a:p>
            <a:r>
              <a:rPr lang="en-US" sz="3500" b="1" dirty="0" err="1" smtClean="0">
                <a:solidFill>
                  <a:srgbClr val="FFCB1E"/>
                </a:solidFill>
              </a:rPr>
              <a:t>Não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espiritualizar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</a:p>
          <a:p>
            <a:r>
              <a:rPr lang="en-US" sz="3500" b="1" dirty="0" err="1" smtClean="0">
                <a:solidFill>
                  <a:srgbClr val="FFCB1E"/>
                </a:solidFill>
              </a:rPr>
              <a:t>Apoiar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nas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suas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lutas</a:t>
            </a:r>
            <a:r>
              <a:rPr lang="en-US" sz="3500" b="1" dirty="0" smtClean="0">
                <a:solidFill>
                  <a:srgbClr val="FFCB1E"/>
                </a:solidFill>
              </a:rPr>
              <a:t>, </a:t>
            </a:r>
            <a:r>
              <a:rPr lang="en-US" sz="3500" b="1" dirty="0" err="1" smtClean="0">
                <a:solidFill>
                  <a:srgbClr val="FFCB1E"/>
                </a:solidFill>
              </a:rPr>
              <a:t>perdas</a:t>
            </a:r>
            <a:r>
              <a:rPr lang="en-US" sz="3500" b="1" dirty="0" smtClean="0">
                <a:solidFill>
                  <a:srgbClr val="FFCB1E"/>
                </a:solidFill>
              </a:rPr>
              <a:t>.</a:t>
            </a:r>
          </a:p>
          <a:p>
            <a:r>
              <a:rPr lang="en-US" sz="3500" b="1" dirty="0" err="1" smtClean="0">
                <a:solidFill>
                  <a:srgbClr val="FFCB1E"/>
                </a:solidFill>
              </a:rPr>
              <a:t>Não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colocar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ainda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mais</a:t>
            </a:r>
            <a:r>
              <a:rPr lang="en-US" sz="3500" b="1" dirty="0" smtClean="0">
                <a:solidFill>
                  <a:srgbClr val="FFCB1E"/>
                </a:solidFill>
              </a:rPr>
              <a:t> peso </a:t>
            </a:r>
            <a:r>
              <a:rPr lang="en-US" sz="3500" b="1" dirty="0" err="1" smtClean="0">
                <a:solidFill>
                  <a:srgbClr val="FFCB1E"/>
                </a:solidFill>
              </a:rPr>
              <a:t>sobre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essas</a:t>
            </a:r>
            <a:r>
              <a:rPr lang="en-US" sz="3500" b="1" dirty="0" smtClean="0">
                <a:solidFill>
                  <a:srgbClr val="FFCB1E"/>
                </a:solidFill>
              </a:rPr>
              <a:t> </a:t>
            </a:r>
            <a:r>
              <a:rPr lang="en-US" sz="3500" b="1" dirty="0" err="1" smtClean="0">
                <a:solidFill>
                  <a:srgbClr val="FFCB1E"/>
                </a:solidFill>
              </a:rPr>
              <a:t>famílias</a:t>
            </a:r>
            <a:endParaRPr lang="en-US" sz="3500" b="1" dirty="0" smtClean="0">
              <a:solidFill>
                <a:srgbClr val="FFCB1E"/>
              </a:solidFill>
            </a:endParaRP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8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rela</a:t>
            </a:r>
            <a:r>
              <a:rPr lang="en-US" dirty="0" err="1" smtClean="0"/>
              <a:t>ção</a:t>
            </a:r>
            <a:r>
              <a:rPr lang="en-US" dirty="0" smtClean="0"/>
              <a:t> a </a:t>
            </a:r>
            <a:r>
              <a:rPr lang="en-US" dirty="0" err="1" smtClean="0"/>
              <a:t>adoção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incentivada</a:t>
            </a:r>
            <a:endParaRPr lang="en-US" dirty="0" smtClean="0"/>
          </a:p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bíblica</a:t>
            </a:r>
            <a:r>
              <a:rPr lang="en-US" dirty="0" smtClean="0"/>
              <a:t> (</a:t>
            </a:r>
            <a:r>
              <a:rPr lang="en-US" dirty="0" err="1" smtClean="0"/>
              <a:t>Ef</a:t>
            </a:r>
            <a:r>
              <a:rPr lang="en-US" dirty="0" smtClean="0"/>
              <a:t>. 2.15)</a:t>
            </a:r>
          </a:p>
          <a:p>
            <a:r>
              <a:rPr lang="en-US" dirty="0" err="1" smtClean="0"/>
              <a:t>Quebrar</a:t>
            </a:r>
            <a:r>
              <a:rPr lang="en-US" dirty="0" smtClean="0"/>
              <a:t> a </a:t>
            </a:r>
            <a:r>
              <a:rPr lang="en-US" dirty="0" err="1" smtClean="0"/>
              <a:t>resistência</a:t>
            </a:r>
            <a:r>
              <a:rPr lang="en-US" dirty="0" smtClean="0"/>
              <a:t> dos </a:t>
            </a:r>
            <a:r>
              <a:rPr lang="en-US" dirty="0" err="1" smtClean="0"/>
              <a:t>casais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A </a:t>
            </a:r>
            <a:r>
              <a:rPr lang="en-US" dirty="0" err="1" smtClean="0"/>
              <a:t>demora</a:t>
            </a:r>
            <a:r>
              <a:rPr lang="en-US" dirty="0" smtClean="0"/>
              <a:t> no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adoção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A </a:t>
            </a:r>
            <a:r>
              <a:rPr lang="en-US" dirty="0" err="1" smtClean="0"/>
              <a:t>idade</a:t>
            </a:r>
            <a:r>
              <a:rPr lang="en-US" dirty="0" smtClean="0"/>
              <a:t> da </a:t>
            </a:r>
            <a:r>
              <a:rPr lang="en-US" dirty="0" err="1" smtClean="0"/>
              <a:t>criança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O </a:t>
            </a:r>
            <a:r>
              <a:rPr lang="en-US" dirty="0" err="1" smtClean="0"/>
              <a:t>receio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criança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aceita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4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ado</a:t>
            </a:r>
            <a:r>
              <a:rPr lang="en-US" dirty="0" err="1" smtClean="0"/>
              <a:t>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Medo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crian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tratada</a:t>
            </a:r>
            <a:r>
              <a:rPr lang="en-US" dirty="0" smtClean="0"/>
              <a:t> com </a:t>
            </a:r>
            <a:r>
              <a:rPr lang="en-US" dirty="0" err="1" smtClean="0"/>
              <a:t>preconceito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</a:t>
            </a:r>
            <a:r>
              <a:rPr lang="en-US" dirty="0" err="1" smtClean="0"/>
              <a:t>pessoas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Crenças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filhos</a:t>
            </a:r>
            <a:r>
              <a:rPr lang="en-US" dirty="0" smtClean="0"/>
              <a:t> </a:t>
            </a:r>
            <a:r>
              <a:rPr lang="en-US" dirty="0" err="1" smtClean="0"/>
              <a:t>adotivos</a:t>
            </a:r>
            <a:r>
              <a:rPr lang="en-US" dirty="0" smtClean="0"/>
              <a:t> </a:t>
            </a:r>
            <a:r>
              <a:rPr lang="en-US" dirty="0" err="1" smtClean="0"/>
              <a:t>vão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mesmos</a:t>
            </a:r>
            <a:r>
              <a:rPr lang="en-US" dirty="0" smtClean="0"/>
              <a:t> </a:t>
            </a:r>
            <a:r>
              <a:rPr lang="en-US" dirty="0" err="1" smtClean="0"/>
              <a:t>comportamentos</a:t>
            </a:r>
            <a:r>
              <a:rPr lang="en-US" dirty="0" smtClean="0"/>
              <a:t> </a:t>
            </a:r>
            <a:r>
              <a:rPr lang="en-US" dirty="0" err="1" smtClean="0"/>
              <a:t>negativos</a:t>
            </a:r>
            <a:r>
              <a:rPr lang="en-US" dirty="0" smtClean="0"/>
              <a:t> dos </a:t>
            </a:r>
            <a:r>
              <a:rPr lang="en-US" dirty="0" err="1" smtClean="0"/>
              <a:t>pais</a:t>
            </a:r>
            <a:endParaRPr lang="en-US" dirty="0" smtClean="0"/>
          </a:p>
          <a:p>
            <a:r>
              <a:rPr lang="en-US" dirty="0" smtClean="0"/>
              <a:t>Mito de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filhos</a:t>
            </a:r>
            <a:r>
              <a:rPr lang="en-US" dirty="0" smtClean="0"/>
              <a:t> </a:t>
            </a:r>
            <a:r>
              <a:rPr lang="en-US" dirty="0" err="1" smtClean="0"/>
              <a:t>adotivos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fonte</a:t>
            </a:r>
            <a:r>
              <a:rPr lang="en-US" dirty="0" smtClean="0"/>
              <a:t> de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5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178</TotalTime>
  <Words>300</Words>
  <Application>Microsoft Macintosh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O desafio  da família monoparental e da adoção de filhos </vt:lpstr>
      <vt:lpstr>Conceituação</vt:lpstr>
      <vt:lpstr>Exemplos bíblicos</vt:lpstr>
      <vt:lpstr>O Lugar da Família Monoparental no Brasil</vt:lpstr>
      <vt:lpstr>Em 1970, 82,3% das famílias monoparentais eram chefiadas por mulheres e 17,7% por homens.</vt:lpstr>
      <vt:lpstr>Tipos de famílias monoparentais</vt:lpstr>
      <vt:lpstr>Cuidado pastoral às famílias monoparentais</vt:lpstr>
      <vt:lpstr>Em relação a adoção</vt:lpstr>
      <vt:lpstr>Ainda sobre a adoção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desafio  da família monoparental e da adoção de filhos </dc:title>
  <dc:creator>Gilson Bifano</dc:creator>
  <cp:lastModifiedBy>Gilson Bifano</cp:lastModifiedBy>
  <cp:revision>15</cp:revision>
  <dcterms:created xsi:type="dcterms:W3CDTF">2015-10-11T13:42:20Z</dcterms:created>
  <dcterms:modified xsi:type="dcterms:W3CDTF">2015-10-14T02:40:07Z</dcterms:modified>
</cp:coreProperties>
</file>